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1"/>
  </p:notesMasterIdLst>
  <p:sldIdLst>
    <p:sldId id="256" r:id="rId2"/>
    <p:sldId id="257" r:id="rId3"/>
    <p:sldId id="258" r:id="rId4"/>
    <p:sldId id="259" r:id="rId5"/>
    <p:sldId id="260" r:id="rId6"/>
    <p:sldId id="263" r:id="rId7"/>
    <p:sldId id="341" r:id="rId8"/>
    <p:sldId id="34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344" r:id="rId26"/>
    <p:sldId id="345" r:id="rId27"/>
    <p:sldId id="280" r:id="rId28"/>
    <p:sldId id="281" r:id="rId29"/>
    <p:sldId id="282" r:id="rId30"/>
    <p:sldId id="340" r:id="rId31"/>
    <p:sldId id="339" r:id="rId32"/>
    <p:sldId id="284" r:id="rId33"/>
    <p:sldId id="285" r:id="rId34"/>
    <p:sldId id="286" r:id="rId35"/>
    <p:sldId id="261" r:id="rId36"/>
    <p:sldId id="262"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283" r:id="rId9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7" d="100"/>
          <a:sy n="47" d="100"/>
        </p:scale>
        <p:origin x="24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95399117-506E-42D4-BC6A-31B372FE7517}"/>
    <pc:docChg chg="delSld">
      <pc:chgData name="Arnold, Geoffrey" userId="84df3a83-fb20-4e73-a9fb-16fe3fc1bec7" providerId="ADAL" clId="{95399117-506E-42D4-BC6A-31B372FE7517}" dt="2022-10-24T19:28:05.053" v="0" actId="47"/>
      <pc:docMkLst>
        <pc:docMk/>
      </pc:docMkLst>
      <pc:sldChg chg="del">
        <pc:chgData name="Arnold, Geoffrey" userId="84df3a83-fb20-4e73-a9fb-16fe3fc1bec7" providerId="ADAL" clId="{95399117-506E-42D4-BC6A-31B372FE7517}" dt="2022-10-24T19:28:05.053" v="0" actId="47"/>
        <pc:sldMkLst>
          <pc:docMk/>
          <pc:sldMk cId="2864945574" sldId="343"/>
        </pc:sldMkLst>
      </pc:sldChg>
    </pc:docChg>
  </pc:docChgLst>
  <pc:docChgLst>
    <pc:chgData name="Arnold, Geoffrey" userId="84df3a83-fb20-4e73-a9fb-16fe3fc1bec7" providerId="ADAL" clId="{627960D7-4BF8-412F-AFBF-D1C6B87FB8AB}"/>
    <pc:docChg chg="custSel modSld">
      <pc:chgData name="Arnold, Geoffrey" userId="84df3a83-fb20-4e73-a9fb-16fe3fc1bec7" providerId="ADAL" clId="{627960D7-4BF8-412F-AFBF-D1C6B87FB8AB}" dt="2021-11-01T19:31:37.400" v="84" actId="20577"/>
      <pc:docMkLst>
        <pc:docMk/>
      </pc:docMkLst>
      <pc:sldChg chg="modSp mod">
        <pc:chgData name="Arnold, Geoffrey" userId="84df3a83-fb20-4e73-a9fb-16fe3fc1bec7" providerId="ADAL" clId="{627960D7-4BF8-412F-AFBF-D1C6B87FB8AB}" dt="2021-11-01T19:18:15.541" v="32" actId="20577"/>
        <pc:sldMkLst>
          <pc:docMk/>
          <pc:sldMk cId="0" sldId="263"/>
        </pc:sldMkLst>
        <pc:spChg chg="mod">
          <ac:chgData name="Arnold, Geoffrey" userId="84df3a83-fb20-4e73-a9fb-16fe3fc1bec7" providerId="ADAL" clId="{627960D7-4BF8-412F-AFBF-D1C6B87FB8AB}" dt="2021-11-01T19:18:15.541" v="32" actId="20577"/>
          <ac:spMkLst>
            <pc:docMk/>
            <pc:sldMk cId="0" sldId="263"/>
            <ac:spMk id="183" creationId="{00000000-0000-0000-0000-000000000000}"/>
          </ac:spMkLst>
        </pc:spChg>
      </pc:sldChg>
      <pc:sldChg chg="modSp mod">
        <pc:chgData name="Arnold, Geoffrey" userId="84df3a83-fb20-4e73-a9fb-16fe3fc1bec7" providerId="ADAL" clId="{627960D7-4BF8-412F-AFBF-D1C6B87FB8AB}" dt="2021-11-01T19:19:42.196" v="82" actId="20577"/>
        <pc:sldMkLst>
          <pc:docMk/>
          <pc:sldMk cId="0" sldId="270"/>
        </pc:sldMkLst>
        <pc:spChg chg="mod">
          <ac:chgData name="Arnold, Geoffrey" userId="84df3a83-fb20-4e73-a9fb-16fe3fc1bec7" providerId="ADAL" clId="{627960D7-4BF8-412F-AFBF-D1C6B87FB8AB}" dt="2021-11-01T19:19:42.196" v="82" actId="20577"/>
          <ac:spMkLst>
            <pc:docMk/>
            <pc:sldMk cId="0" sldId="270"/>
            <ac:spMk id="208" creationId="{00000000-0000-0000-0000-000000000000}"/>
          </ac:spMkLst>
        </pc:spChg>
      </pc:sldChg>
      <pc:sldChg chg="modSp mod">
        <pc:chgData name="Arnold, Geoffrey" userId="84df3a83-fb20-4e73-a9fb-16fe3fc1bec7" providerId="ADAL" clId="{627960D7-4BF8-412F-AFBF-D1C6B87FB8AB}" dt="2021-11-01T19:18:40.309" v="71" actId="20577"/>
        <pc:sldMkLst>
          <pc:docMk/>
          <pc:sldMk cId="1949337592" sldId="341"/>
        </pc:sldMkLst>
        <pc:spChg chg="mod">
          <ac:chgData name="Arnold, Geoffrey" userId="84df3a83-fb20-4e73-a9fb-16fe3fc1bec7" providerId="ADAL" clId="{627960D7-4BF8-412F-AFBF-D1C6B87FB8AB}" dt="2021-11-01T19:18:40.309" v="71" actId="20577"/>
          <ac:spMkLst>
            <pc:docMk/>
            <pc:sldMk cId="1949337592" sldId="341"/>
            <ac:spMk id="174" creationId="{00000000-0000-0000-0000-000000000000}"/>
          </ac:spMkLst>
        </pc:spChg>
      </pc:sldChg>
      <pc:sldChg chg="modSp mod">
        <pc:chgData name="Arnold, Geoffrey" userId="84df3a83-fb20-4e73-a9fb-16fe3fc1bec7" providerId="ADAL" clId="{627960D7-4BF8-412F-AFBF-D1C6B87FB8AB}" dt="2021-11-01T19:31:37.400" v="84" actId="20577"/>
        <pc:sldMkLst>
          <pc:docMk/>
          <pc:sldMk cId="1861838476" sldId="342"/>
        </pc:sldMkLst>
        <pc:spChg chg="mod">
          <ac:chgData name="Arnold, Geoffrey" userId="84df3a83-fb20-4e73-a9fb-16fe3fc1bec7" providerId="ADAL" clId="{627960D7-4BF8-412F-AFBF-D1C6B87FB8AB}" dt="2021-11-01T19:31:37.400" v="84" actId="20577"/>
          <ac:spMkLst>
            <pc:docMk/>
            <pc:sldMk cId="1861838476" sldId="342"/>
            <ac:spMk id="174" creationId="{00000000-0000-0000-0000-000000000000}"/>
          </ac:spMkLst>
        </pc:spChg>
      </pc:sldChg>
    </pc:docChg>
  </pc:docChgLst>
  <pc:docChgLst>
    <pc:chgData name="Arnold, Geoffrey" userId="84df3a83-fb20-4e73-a9fb-16fe3fc1bec7" providerId="ADAL" clId="{353944A7-149D-4859-B60A-52ED6E89070F}"/>
    <pc:docChg chg="undo custSel addSld delSld modSld sldOrd">
      <pc:chgData name="Arnold, Geoffrey" userId="84df3a83-fb20-4e73-a9fb-16fe3fc1bec7" providerId="ADAL" clId="{353944A7-149D-4859-B60A-52ED6E89070F}" dt="2022-01-20T19:39:21.447" v="91" actId="20577"/>
      <pc:docMkLst>
        <pc:docMk/>
      </pc:docMkLst>
      <pc:sldChg chg="addSp delSp modSp mod">
        <pc:chgData name="Arnold, Geoffrey" userId="84df3a83-fb20-4e73-a9fb-16fe3fc1bec7" providerId="ADAL" clId="{353944A7-149D-4859-B60A-52ED6E89070F}" dt="2022-01-07T18:15:34.437" v="20" actId="1076"/>
        <pc:sldMkLst>
          <pc:docMk/>
          <pc:sldMk cId="0" sldId="287"/>
        </pc:sldMkLst>
        <pc:spChg chg="add del mod">
          <ac:chgData name="Arnold, Geoffrey" userId="84df3a83-fb20-4e73-a9fb-16fe3fc1bec7" providerId="ADAL" clId="{353944A7-149D-4859-B60A-52ED6E89070F}" dt="2022-01-07T18:12:30.391" v="9" actId="478"/>
          <ac:spMkLst>
            <pc:docMk/>
            <pc:sldMk cId="0" sldId="287"/>
            <ac:spMk id="2" creationId="{D65B01E9-2AB5-4B25-BCEA-9AB2C558BE3D}"/>
          </ac:spMkLst>
        </pc:spChg>
        <pc:spChg chg="add del">
          <ac:chgData name="Arnold, Geoffrey" userId="84df3a83-fb20-4e73-a9fb-16fe3fc1bec7" providerId="ADAL" clId="{353944A7-149D-4859-B60A-52ED6E89070F}" dt="2022-01-07T18:12:50.366" v="11" actId="478"/>
          <ac:spMkLst>
            <pc:docMk/>
            <pc:sldMk cId="0" sldId="287"/>
            <ac:spMk id="3" creationId="{D151232A-6229-4210-8802-A7D4789C6638}"/>
          </ac:spMkLst>
        </pc:spChg>
        <pc:spChg chg="add mod ord">
          <ac:chgData name="Arnold, Geoffrey" userId="84df3a83-fb20-4e73-a9fb-16fe3fc1bec7" providerId="ADAL" clId="{353944A7-149D-4859-B60A-52ED6E89070F}" dt="2022-01-07T18:15:34.437" v="20" actId="1076"/>
          <ac:spMkLst>
            <pc:docMk/>
            <pc:sldMk cId="0" sldId="287"/>
            <ac:spMk id="4" creationId="{E55A8467-7403-4D34-A4BC-9DD86437E99F}"/>
          </ac:spMkLst>
        </pc:spChg>
        <pc:spChg chg="ord">
          <ac:chgData name="Arnold, Geoffrey" userId="84df3a83-fb20-4e73-a9fb-16fe3fc1bec7" providerId="ADAL" clId="{353944A7-149D-4859-B60A-52ED6E89070F}" dt="2022-01-07T18:14:13.202" v="19" actId="167"/>
          <ac:spMkLst>
            <pc:docMk/>
            <pc:sldMk cId="0" sldId="287"/>
            <ac:spMk id="299" creationId="{00000000-0000-0000-0000-000000000000}"/>
          </ac:spMkLst>
        </pc:spChg>
        <pc:spChg chg="del mod">
          <ac:chgData name="Arnold, Geoffrey" userId="84df3a83-fb20-4e73-a9fb-16fe3fc1bec7" providerId="ADAL" clId="{353944A7-149D-4859-B60A-52ED6E89070F}" dt="2022-01-07T18:12:15.739" v="6" actId="478"/>
          <ac:spMkLst>
            <pc:docMk/>
            <pc:sldMk cId="0" sldId="287"/>
            <ac:spMk id="314" creationId="{00000000-0000-0000-0000-000000000000}"/>
          </ac:spMkLst>
        </pc:spChg>
        <pc:spChg chg="mod">
          <ac:chgData name="Arnold, Geoffrey" userId="84df3a83-fb20-4e73-a9fb-16fe3fc1bec7" providerId="ADAL" clId="{353944A7-149D-4859-B60A-52ED6E89070F}" dt="2022-01-07T18:13:51.190" v="18" actId="1076"/>
          <ac:spMkLst>
            <pc:docMk/>
            <pc:sldMk cId="0" sldId="287"/>
            <ac:spMk id="321" creationId="{00000000-0000-0000-0000-000000000000}"/>
          </ac:spMkLst>
        </pc:spChg>
        <pc:grpChg chg="del">
          <ac:chgData name="Arnold, Geoffrey" userId="84df3a83-fb20-4e73-a9fb-16fe3fc1bec7" providerId="ADAL" clId="{353944A7-149D-4859-B60A-52ED6E89070F}" dt="2022-01-07T18:12:15.739" v="6" actId="478"/>
          <ac:grpSpMkLst>
            <pc:docMk/>
            <pc:sldMk cId="0" sldId="287"/>
            <ac:grpSpMk id="316" creationId="{00000000-0000-0000-0000-000000000000}"/>
          </ac:grpSpMkLst>
        </pc:grpChg>
        <pc:grpChg chg="mod">
          <ac:chgData name="Arnold, Geoffrey" userId="84df3a83-fb20-4e73-a9fb-16fe3fc1bec7" providerId="ADAL" clId="{353944A7-149D-4859-B60A-52ED6E89070F}" dt="2022-01-07T18:11:53.369" v="0" actId="14100"/>
          <ac:grpSpMkLst>
            <pc:docMk/>
            <pc:sldMk cId="0" sldId="287"/>
            <ac:grpSpMk id="317" creationId="{00000000-0000-0000-0000-000000000000}"/>
          </ac:grpSpMkLst>
        </pc:grpChg>
      </pc:sldChg>
      <pc:sldChg chg="modSp mod">
        <pc:chgData name="Arnold, Geoffrey" userId="84df3a83-fb20-4e73-a9fb-16fe3fc1bec7" providerId="ADAL" clId="{353944A7-149D-4859-B60A-52ED6E89070F}" dt="2022-01-20T14:03:55.705" v="43" actId="20577"/>
        <pc:sldMkLst>
          <pc:docMk/>
          <pc:sldMk cId="0" sldId="319"/>
        </pc:sldMkLst>
        <pc:spChg chg="mod">
          <ac:chgData name="Arnold, Geoffrey" userId="84df3a83-fb20-4e73-a9fb-16fe3fc1bec7" providerId="ADAL" clId="{353944A7-149D-4859-B60A-52ED6E89070F}" dt="2022-01-20T14:03:55.705" v="43" actId="20577"/>
          <ac:spMkLst>
            <pc:docMk/>
            <pc:sldMk cId="0" sldId="319"/>
            <ac:spMk id="594" creationId="{00000000-0000-0000-0000-000000000000}"/>
          </ac:spMkLst>
        </pc:spChg>
      </pc:sldChg>
      <pc:sldChg chg="modSp mod">
        <pc:chgData name="Arnold, Geoffrey" userId="84df3a83-fb20-4e73-a9fb-16fe3fc1bec7" providerId="ADAL" clId="{353944A7-149D-4859-B60A-52ED6E89070F}" dt="2022-01-07T18:16:31.964" v="30" actId="403"/>
        <pc:sldMkLst>
          <pc:docMk/>
          <pc:sldMk cId="0" sldId="335"/>
        </pc:sldMkLst>
        <pc:spChg chg="mod">
          <ac:chgData name="Arnold, Geoffrey" userId="84df3a83-fb20-4e73-a9fb-16fe3fc1bec7" providerId="ADAL" clId="{353944A7-149D-4859-B60A-52ED6E89070F}" dt="2022-01-07T18:16:31.964" v="30" actId="403"/>
          <ac:spMkLst>
            <pc:docMk/>
            <pc:sldMk cId="0" sldId="335"/>
            <ac:spMk id="909" creationId="{00000000-0000-0000-0000-000000000000}"/>
          </ac:spMkLst>
        </pc:spChg>
      </pc:sldChg>
      <pc:sldChg chg="addSp delSp modSp new mod ord modClrScheme chgLayout">
        <pc:chgData name="Arnold, Geoffrey" userId="84df3a83-fb20-4e73-a9fb-16fe3fc1bec7" providerId="ADAL" clId="{353944A7-149D-4859-B60A-52ED6E89070F}" dt="2022-01-20T19:39:21.447" v="91" actId="20577"/>
        <pc:sldMkLst>
          <pc:docMk/>
          <pc:sldMk cId="850253120" sldId="344"/>
        </pc:sldMkLst>
        <pc:spChg chg="del mod ord">
          <ac:chgData name="Arnold, Geoffrey" userId="84df3a83-fb20-4e73-a9fb-16fe3fc1bec7" providerId="ADAL" clId="{353944A7-149D-4859-B60A-52ED6E89070F}" dt="2022-01-20T19:39:12.511" v="80" actId="478"/>
          <ac:spMkLst>
            <pc:docMk/>
            <pc:sldMk cId="850253120" sldId="344"/>
            <ac:spMk id="2" creationId="{6B22F0C2-55FE-4DDD-9FE8-638D4AC89390}"/>
          </ac:spMkLst>
        </pc:spChg>
        <pc:spChg chg="add del mod">
          <ac:chgData name="Arnold, Geoffrey" userId="84df3a83-fb20-4e73-a9fb-16fe3fc1bec7" providerId="ADAL" clId="{353944A7-149D-4859-B60A-52ED6E89070F}" dt="2022-01-20T19:39:18.624" v="84" actId="478"/>
          <ac:spMkLst>
            <pc:docMk/>
            <pc:sldMk cId="850253120" sldId="344"/>
            <ac:spMk id="4" creationId="{A3659C42-B348-4C89-A054-F574E8E79DD2}"/>
          </ac:spMkLst>
        </pc:spChg>
        <pc:spChg chg="add mod">
          <ac:chgData name="Arnold, Geoffrey" userId="84df3a83-fb20-4e73-a9fb-16fe3fc1bec7" providerId="ADAL" clId="{353944A7-149D-4859-B60A-52ED6E89070F}" dt="2022-01-20T19:39:21.447" v="91" actId="20577"/>
          <ac:spMkLst>
            <pc:docMk/>
            <pc:sldMk cId="850253120" sldId="344"/>
            <ac:spMk id="5" creationId="{3D082206-5B89-4235-96A2-0FD47AF8AE46}"/>
          </ac:spMkLst>
        </pc:spChg>
      </pc:sldChg>
      <pc:sldChg chg="new del">
        <pc:chgData name="Arnold, Geoffrey" userId="84df3a83-fb20-4e73-a9fb-16fe3fc1bec7" providerId="ADAL" clId="{353944A7-149D-4859-B60A-52ED6E89070F}" dt="2022-01-20T14:21:06.008" v="45" actId="47"/>
        <pc:sldMkLst>
          <pc:docMk/>
          <pc:sldMk cId="3827064022" sldId="344"/>
        </pc:sldMkLst>
      </pc:sldChg>
      <pc:sldChg chg="addSp delSp modSp new mod modClrScheme chgLayout">
        <pc:chgData name="Arnold, Geoffrey" userId="84df3a83-fb20-4e73-a9fb-16fe3fc1bec7" providerId="ADAL" clId="{353944A7-149D-4859-B60A-52ED6E89070F}" dt="2022-01-20T19:38:48.779" v="77" actId="700"/>
        <pc:sldMkLst>
          <pc:docMk/>
          <pc:sldMk cId="2364424919" sldId="345"/>
        </pc:sldMkLst>
        <pc:spChg chg="del mod ord">
          <ac:chgData name="Arnold, Geoffrey" userId="84df3a83-fb20-4e73-a9fb-16fe3fc1bec7" providerId="ADAL" clId="{353944A7-149D-4859-B60A-52ED6E89070F}" dt="2022-01-20T19:38:40.563" v="75" actId="700"/>
          <ac:spMkLst>
            <pc:docMk/>
            <pc:sldMk cId="2364424919" sldId="345"/>
            <ac:spMk id="2" creationId="{D6037562-187D-4549-9CCC-8D6131804188}"/>
          </ac:spMkLst>
        </pc:spChg>
        <pc:spChg chg="add del mod ord">
          <ac:chgData name="Arnold, Geoffrey" userId="84df3a83-fb20-4e73-a9fb-16fe3fc1bec7" providerId="ADAL" clId="{353944A7-149D-4859-B60A-52ED6E89070F}" dt="2022-01-20T19:38:48.779" v="77" actId="700"/>
          <ac:spMkLst>
            <pc:docMk/>
            <pc:sldMk cId="2364424919" sldId="345"/>
            <ac:spMk id="3" creationId="{142B59B4-9EEC-48E8-8CE0-74F0B6895E3C}"/>
          </ac:spMkLst>
        </pc:spChg>
        <pc:spChg chg="add mod ord">
          <ac:chgData name="Arnold, Geoffrey" userId="84df3a83-fb20-4e73-a9fb-16fe3fc1bec7" providerId="ADAL" clId="{353944A7-149D-4859-B60A-52ED6E89070F}" dt="2022-01-20T19:38:48.779" v="77" actId="700"/>
          <ac:spMkLst>
            <pc:docMk/>
            <pc:sldMk cId="2364424919" sldId="345"/>
            <ac:spMk id="4" creationId="{7DB671BD-802A-4797-A7AB-8816B45E9120}"/>
          </ac:spMkLst>
        </pc:spChg>
        <pc:spChg chg="add mod ord">
          <ac:chgData name="Arnold, Geoffrey" userId="84df3a83-fb20-4e73-a9fb-16fe3fc1bec7" providerId="ADAL" clId="{353944A7-149D-4859-B60A-52ED6E89070F}" dt="2022-01-20T19:38:48.779" v="77" actId="700"/>
          <ac:spMkLst>
            <pc:docMk/>
            <pc:sldMk cId="2364424919" sldId="345"/>
            <ac:spMk id="5" creationId="{8B82733A-A198-4E48-AFCF-F1E31C161F5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1143000" y="685800"/>
            <a:ext cx="4572000" cy="3429000"/>
          </a:xfrm>
          <a:prstGeom prst="rect">
            <a:avLst/>
          </a:prstGeom>
        </p:spPr>
        <p:txBody>
          <a:bodyPr/>
          <a:lstStyle/>
          <a:p>
            <a:endParaRPr/>
          </a:p>
        </p:txBody>
      </p:sp>
      <p:sp>
        <p:nvSpPr>
          <p:cNvPr id="157" name="Shape 1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xfrm>
            <a:off x="381000" y="685800"/>
            <a:ext cx="6096000" cy="3429000"/>
          </a:xfrm>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3 minutes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noRot="1" noChangeAspect="1"/>
          </p:cNvSpPr>
          <p:nvPr>
            <p:ph type="sldImg"/>
          </p:nvPr>
        </p:nvSpPr>
        <p:spPr>
          <a:prstGeom prst="rect">
            <a:avLst/>
          </a:prstGeom>
        </p:spPr>
        <p:txBody>
          <a:bodyPr/>
          <a:lstStyle/>
          <a:p>
            <a:endParaRPr/>
          </a:p>
        </p:txBody>
      </p:sp>
      <p:sp>
        <p:nvSpPr>
          <p:cNvPr id="654" name="Shape 654"/>
          <p:cNvSpPr>
            <a:spLocks noGrp="1"/>
          </p:cNvSpPr>
          <p:nvPr>
            <p:ph type="body" sz="quarter" idx="1"/>
          </p:nvPr>
        </p:nvSpPr>
        <p:spPr>
          <a:prstGeom prst="rect">
            <a:avLst/>
          </a:prstGeom>
        </p:spPr>
        <p:txBody>
          <a:bodyPr/>
          <a:lstStyle/>
          <a:p>
            <a:r>
              <a:t>easy to use: Deploying your Shiny applications could not be easier. You don’t need to own a server or know how to configure a firewall to deploy and manage your applications in the cloud. No hardware, installation, or annual purchase contract required.</a:t>
            </a:r>
          </a:p>
          <a:p>
            <a:endParaRPr/>
          </a:p>
          <a:p>
            <a:r>
              <a:t>secure: shinyapps.io is secure-by-design. Each Shiny application runs in its own protected environment and access is always SSL encrypted. Standard and Professional plans offer user authentication, preventing anonymous visitors from being able to access your applications.</a:t>
            </a:r>
          </a:p>
          <a:p>
            <a:endParaRPr/>
          </a:p>
          <a:p>
            <a:r>
              <a:t>scalable: We bring our IT team so you won’t have to bring yours. Be confident your compute resources will scale effortlessly as your Shiny applications and users increase.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Quickly show the UI, say this is too much to parse at once, then skip to next slide with highlighting and go through components step by step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Quickly show the server function, say this is again too much to parse at once, then skip to next slide with highlighting and go through components step by step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prstGeom prst="rect">
            <a:avLst/>
          </a:prstGeom>
        </p:spPr>
        <p:txBody>
          <a:bodyPr/>
          <a:lstStyle/>
          <a:p>
            <a:endParaRPr/>
          </a:p>
        </p:txBody>
      </p:sp>
      <p:sp>
        <p:nvSpPr>
          <p:cNvPr id="505" name="Shape 505"/>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8"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7"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2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5"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26"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2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28"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3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136" name="font-awesome_4-6-3_users_256_0_d3d3d3_none.png" descr="font-awesome_4-6-3_users_256_0_d3d3d3_none.png"/>
          <p:cNvPicPr>
            <a:picLocks noChangeAspect="1"/>
          </p:cNvPicPr>
          <p:nvPr/>
        </p:nvPicPr>
        <p:blipFill>
          <a:blip r:embed="rId2"/>
          <a:stretch>
            <a:fillRect/>
          </a:stretch>
        </p:blipFill>
        <p:spPr>
          <a:xfrm>
            <a:off x="258712" y="254000"/>
            <a:ext cx="3251201" cy="3251200"/>
          </a:xfrm>
          <a:prstGeom prst="rect">
            <a:avLst/>
          </a:prstGeom>
          <a:ln w="12700">
            <a:miter lim="400000"/>
          </a:ln>
        </p:spPr>
      </p:pic>
      <p:sp>
        <p:nvSpPr>
          <p:cNvPr id="137"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8"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4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4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49"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7"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5"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3"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67"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5"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76" name="Body Level One…"/>
          <p:cNvSpPr txBox="1">
            <a:spLocks noGrp="1"/>
          </p:cNvSpPr>
          <p:nvPr>
            <p:ph type="body" idx="1"/>
          </p:nvPr>
        </p:nvSpPr>
        <p:spPr>
          <a:xfrm>
            <a:off x="1488677" y="2310475"/>
            <a:ext cx="21406645" cy="9090151"/>
          </a:xfrm>
          <a:prstGeom prst="rect">
            <a:avLst/>
          </a:prstGeom>
        </p:spPr>
        <p:txBody>
          <a:bodyPr anchor="t"/>
          <a:lstStyle>
            <a:lvl1pPr marL="609996" indent="-609996">
              <a:buClr>
                <a:srgbClr val="447FB5"/>
              </a:buClr>
              <a:buChar char="‣"/>
              <a:defRPr sz="7000"/>
            </a:lvl1pPr>
            <a:lvl2pPr>
              <a:buClr>
                <a:srgbClr val="447FB5"/>
              </a:buClr>
              <a:buChar char="‣"/>
              <a:defRPr sz="7000"/>
            </a:lvl2pPr>
            <a:lvl3pPr>
              <a:buClr>
                <a:srgbClr val="447FB5"/>
              </a:buClr>
              <a:buChar char="‣"/>
              <a:defRPr sz="7000"/>
            </a:lvl3pPr>
            <a:lvl4pPr>
              <a:buClr>
                <a:srgbClr val="447FB5"/>
              </a:buClr>
              <a:buChar char="‣"/>
              <a:defRPr sz="7000"/>
            </a:lvl4pPr>
            <a:lvl5pPr>
              <a:buClr>
                <a:srgbClr val="447FB5"/>
              </a:buClr>
              <a:buChar char="‣"/>
              <a:defRPr sz="7000"/>
            </a:lvl5pPr>
          </a:lstStyle>
          <a:p>
            <a:r>
              <a:t>Body Level One</a:t>
            </a:r>
          </a:p>
          <a:p>
            <a:pPr lvl="1"/>
            <a:r>
              <a:t>Body Level Two</a:t>
            </a:r>
          </a:p>
          <a:p>
            <a:pPr lvl="2"/>
            <a:r>
              <a:t>Body Level Three</a:t>
            </a:r>
          </a:p>
          <a:p>
            <a:pPr lvl="3"/>
            <a:r>
              <a:t>Body Level Four</a:t>
            </a:r>
          </a:p>
          <a:p>
            <a:pPr lvl="4"/>
            <a:r>
              <a:t>Body Level Five</a:t>
            </a:r>
          </a:p>
        </p:txBody>
      </p:sp>
      <p:sp>
        <p:nvSpPr>
          <p:cNvPr id="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7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7"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88"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9" name="Line"/>
          <p:cNvSpPr/>
          <p:nvPr/>
        </p:nvSpPr>
        <p:spPr>
          <a:xfrm>
            <a:off x="0" y="38100"/>
            <a:ext cx="24384001" cy="0"/>
          </a:xfrm>
          <a:prstGeom prst="line">
            <a:avLst/>
          </a:prstGeom>
          <a:ln w="127000">
            <a:solidFill>
              <a:srgbClr val="447FB5"/>
            </a:solidFill>
            <a:miter lim="400000"/>
          </a:ln>
        </p:spPr>
        <p:txBody>
          <a:bodyPr lIns="50800" tIns="50800" rIns="50800" bIns="50800" anchor="ctr"/>
          <a:lstStyle/>
          <a:p>
            <a:endParaRPr/>
          </a:p>
        </p:txBody>
      </p:sp>
      <p:sp>
        <p:nvSpPr>
          <p:cNvPr id="9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orgs/rforoperations2019/" TargetMode="External"/><Relationship Id="rId3" Type="http://schemas.openxmlformats.org/officeDocument/2006/relationships/slideLayout" Target="../slideLayouts/slideLayout13.xml"/><Relationship Id="rId7" Type="http://schemas.openxmlformats.org/officeDocument/2006/relationships/hyperlink" Target="https://github.com/orgs/RforOperations2022/"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join" TargetMode="External"/><Relationship Id="rId5" Type="http://schemas.openxmlformats.org/officeDocument/2006/relationships/hyperlink" Target="https://desktop.github.com/" TargetMode="External"/><Relationship Id="rId4" Type="http://schemas.openxmlformats.org/officeDocument/2006/relationships/image" Target="../media/image5.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hyperlink" Target="https://support.rstudio.com/hc/en-us/articles/200526207-Using-Projects"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towardsdatascience.com/introduction-to-github-for-data-scientists-2cf8b9b25fb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hyperlink" Target="https://github.com/settings/keys" TargetMode="Externa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hyperlink" Target="https://learngitbranching.js.org/"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vac-lshtm.shinyapps.io/ncov_tracker/" TargetMode="External"/><Relationship Id="rId7" Type="http://schemas.openxmlformats.org/officeDocument/2006/relationships/hyperlink" Target="https://conorotompkins.shinyapps.io/house_price_estimator/" TargetMode="External"/><Relationship Id="rId2" Type="http://schemas.openxmlformats.org/officeDocument/2006/relationships/hyperlink" Target="https://pittsburghpa.shinyapps.io/BurghsEyeView/" TargetMode="External"/><Relationship Id="rId1" Type="http://schemas.openxmlformats.org/officeDocument/2006/relationships/slideLayout" Target="../slideLayouts/slideLayout9.xml"/><Relationship Id="rId6" Type="http://schemas.openxmlformats.org/officeDocument/2006/relationships/hyperlink" Target="Port%20Authority%20Bus%20Tracker" TargetMode="External"/><Relationship Id="rId5" Type="http://schemas.openxmlformats.org/officeDocument/2006/relationships/hyperlink" Target="https://renkulab.shinyapps.io/COVID-19-Epidemic-Forecasting/" TargetMode="External"/><Relationship Id="rId4" Type="http://schemas.openxmlformats.org/officeDocument/2006/relationships/hyperlink" Target="https://committedtotape.shinyapps.io/sixtyninelovesongs/"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13.xml"/><Relationship Id="rId7" Type="http://schemas.openxmlformats.org/officeDocument/2006/relationships/image" Target="../media/image21.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mailto:gla@andrew.cmu.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4.tif"/></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hyperlink" Target="https://www.rstudio.com/resources/cheatsheets/" TargetMode="External"/><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4.png"/><Relationship Id="rId4" Type="http://schemas.openxmlformats.org/officeDocument/2006/relationships/image" Target="../media/image36.png"/></Relationships>
</file>

<file path=ppt/slides/_rels/slide8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36.png"/><Relationship Id="rId9" Type="http://schemas.openxmlformats.org/officeDocument/2006/relationships/image" Target="../media/image49.png"/></Relationships>
</file>

<file path=ppt/slides/_rels/slide83.xml.rels><?xml version="1.0" encoding="UTF-8" standalone="yes"?>
<Relationships xmlns="http://schemas.openxmlformats.org/package/2006/relationships"><Relationship Id="rId3" Type="http://schemas.openxmlformats.org/officeDocument/2006/relationships/hyperlink" Target="https://www.rstudio.com/resources/webinars/administering-shiny-server-pro/" TargetMode="External"/><Relationship Id="rId2" Type="http://schemas.openxmlformats.org/officeDocument/2006/relationships/hyperlink" Target="https://shiny.rstudio.com/tutorial/written-tutorial/lesson7/" TargetMode="Externa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2" Type="http://schemas.openxmlformats.org/officeDocument/2006/relationships/hyperlink" Target="https://www.rstudio.com/products/connect/" TargetMode="Externa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hyperlink" Target="https://www.shinyproxy.io/" TargetMode="Externa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hyperlink" Target="https://github.com/openanalytics/shinyproxy" TargetMode="Externa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4.png"/><Relationship Id="rId4" Type="http://schemas.openxmlformats.org/officeDocument/2006/relationships/image" Target="../media/image36.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becca Vickery"/>
          <p:cNvSpPr>
            <a:spLocks noGrp="1"/>
          </p:cNvSpPr>
          <p:nvPr>
            <p:ph type="body" idx="21"/>
          </p:nvPr>
        </p:nvSpPr>
        <p:spPr>
          <a:prstGeom prst="rect">
            <a:avLst/>
          </a:prstGeom>
        </p:spPr>
        <p:txBody>
          <a:bodyPr/>
          <a:lstStyle/>
          <a:p>
            <a:r>
              <a:t>–Rebecca Vickery</a:t>
            </a:r>
          </a:p>
        </p:txBody>
      </p:sp>
      <p:sp>
        <p:nvSpPr>
          <p:cNvPr id="189" name="“Experience with version control is fast becoming a requirement for all data scientists”"/>
          <p:cNvSpPr>
            <a:spLocks noGrp="1"/>
          </p:cNvSpPr>
          <p:nvPr>
            <p:ph type="body" idx="22"/>
          </p:nvPr>
        </p:nvSpPr>
        <p:spPr>
          <a:xfrm>
            <a:off x="2374900" y="4533900"/>
            <a:ext cx="19621500" cy="3568701"/>
          </a:xfrm>
          <a:prstGeom prst="rect">
            <a:avLst/>
          </a:prstGeom>
        </p:spPr>
        <p:txBody>
          <a:bodyPr/>
          <a:lstStyle>
            <a:lvl1pPr>
              <a:defRPr sz="7600"/>
            </a:lvl1pPr>
          </a:lstStyle>
          <a:p>
            <a:r>
              <a:t>“Experience with version control is fast becoming a requirement for all data scientists”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What is github?"/>
          <p:cNvSpPr txBox="1">
            <a:spLocks noGrp="1"/>
          </p:cNvSpPr>
          <p:nvPr>
            <p:ph type="title"/>
          </p:nvPr>
        </p:nvSpPr>
        <p:spPr>
          <a:prstGeom prst="rect">
            <a:avLst/>
          </a:prstGeom>
        </p:spPr>
        <p:txBody>
          <a:bodyPr/>
          <a:lstStyle>
            <a:lvl1pPr defTabSz="676909">
              <a:defRPr sz="12300"/>
            </a:lvl1pPr>
          </a:lstStyle>
          <a:p>
            <a:r>
              <a:t>What is github?</a:t>
            </a:r>
          </a:p>
        </p:txBody>
      </p:sp>
      <p:sp>
        <p:nvSpPr>
          <p:cNvPr id="192" name="Git is a Version Control Software…"/>
          <p:cNvSpPr txBox="1">
            <a:spLocks noGrp="1"/>
          </p:cNvSpPr>
          <p:nvPr>
            <p:ph type="body" idx="1"/>
          </p:nvPr>
        </p:nvSpPr>
        <p:spPr>
          <a:prstGeom prst="rect">
            <a:avLst/>
          </a:prstGeom>
        </p:spPr>
        <p:txBody>
          <a:bodyPr/>
          <a:lstStyle/>
          <a:p>
            <a:pPr marL="609996" indent="-609996">
              <a:buClr>
                <a:srgbClr val="535353"/>
              </a:buClr>
              <a:buSzPct val="82000"/>
              <a:buChar char="•"/>
            </a:pPr>
            <a:r>
              <a:t>Git is a Version Control Software</a:t>
            </a:r>
          </a:p>
          <a:p>
            <a:pPr marL="609996" indent="-609996">
              <a:buClr>
                <a:srgbClr val="535353"/>
              </a:buClr>
              <a:buSzPct val="82000"/>
              <a:buChar char="•"/>
            </a:pPr>
            <a:r>
              <a:t>Github stores the files for your project in a remote location and checks the differences as you change your code</a:t>
            </a:r>
          </a:p>
          <a:p>
            <a:pPr marL="609996" indent="-609996">
              <a:buClr>
                <a:srgbClr val="535353"/>
              </a:buClr>
              <a:buSzPct val="82000"/>
              <a:buChar char="•"/>
            </a:pPr>
            <a:r>
              <a:t>This allows you to roll back to previous versions of your project if you need to go back</a:t>
            </a:r>
          </a:p>
          <a:p>
            <a:pPr marL="609996" indent="-609996">
              <a:buClr>
                <a:srgbClr val="535353"/>
              </a:buClr>
              <a:buSzPct val="82000"/>
              <a:buChar char="•"/>
            </a:pPr>
            <a:r>
              <a:t>Makes sharing and collaboration much easier using the Github website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Other version control"/>
          <p:cNvSpPr txBox="1">
            <a:spLocks noGrp="1"/>
          </p:cNvSpPr>
          <p:nvPr>
            <p:ph type="title"/>
          </p:nvPr>
        </p:nvSpPr>
        <p:spPr>
          <a:prstGeom prst="rect">
            <a:avLst/>
          </a:prstGeom>
        </p:spPr>
        <p:txBody>
          <a:bodyPr/>
          <a:lstStyle>
            <a:lvl1pPr defTabSz="676909">
              <a:defRPr sz="12300"/>
            </a:lvl1pPr>
          </a:lstStyle>
          <a:p>
            <a:r>
              <a:t>Other version control</a:t>
            </a:r>
          </a:p>
        </p:txBody>
      </p:sp>
      <p:sp>
        <p:nvSpPr>
          <p:cNvPr id="195" name="There are other kinds of version control software, GitLab also uses git.…"/>
          <p:cNvSpPr txBox="1">
            <a:spLocks noGrp="1"/>
          </p:cNvSpPr>
          <p:nvPr>
            <p:ph type="body" idx="1"/>
          </p:nvPr>
        </p:nvSpPr>
        <p:spPr>
          <a:prstGeom prst="rect">
            <a:avLst/>
          </a:prstGeom>
        </p:spPr>
        <p:txBody>
          <a:bodyPr/>
          <a:lstStyle/>
          <a:p>
            <a:r>
              <a:t>There are other kinds of version control software, GitLab also uses git.</a:t>
            </a:r>
          </a:p>
          <a:p>
            <a:endParaRPr/>
          </a:p>
          <a:p>
            <a:endParaRPr/>
          </a:p>
          <a:p>
            <a:r>
              <a:t>We will be using Github in this course, but if in a future life, you might use these others.</a:t>
            </a:r>
          </a:p>
        </p:txBody>
      </p:sp>
      <p:pic>
        <p:nvPicPr>
          <p:cNvPr id="196" name="gitlab-logo-gray-stacked-rgb.jpg" descr="gitlab-logo-gray-stacked-rgb.jpg"/>
          <p:cNvPicPr>
            <a:picLocks noChangeAspect="1"/>
          </p:cNvPicPr>
          <p:nvPr/>
        </p:nvPicPr>
        <p:blipFill>
          <a:blip r:embed="rId2"/>
          <a:stretch>
            <a:fillRect/>
          </a:stretch>
        </p:blipFill>
        <p:spPr>
          <a:xfrm>
            <a:off x="9034415" y="4021085"/>
            <a:ext cx="2879031" cy="2609435"/>
          </a:xfrm>
          <a:prstGeom prst="rect">
            <a:avLst/>
          </a:prstGeom>
          <a:ln w="12700">
            <a:miter lim="400000"/>
          </a:ln>
        </p:spPr>
      </p:pic>
      <p:pic>
        <p:nvPicPr>
          <p:cNvPr id="197" name="1200px-Subversion_Logo.svg.png" descr="1200px-Subversion_Logo.svg.png"/>
          <p:cNvPicPr>
            <a:picLocks noChangeAspect="1"/>
          </p:cNvPicPr>
          <p:nvPr/>
        </p:nvPicPr>
        <p:blipFill>
          <a:blip r:embed="rId3"/>
          <a:stretch>
            <a:fillRect/>
          </a:stretch>
        </p:blipFill>
        <p:spPr>
          <a:xfrm>
            <a:off x="13806183" y="4166548"/>
            <a:ext cx="3874944" cy="2318509"/>
          </a:xfrm>
          <a:prstGeom prst="rect">
            <a:avLst/>
          </a:prstGeom>
          <a:ln w="12700">
            <a:miter lim="400000"/>
          </a:ln>
        </p:spPr>
      </p:pic>
      <p:pic>
        <p:nvPicPr>
          <p:cNvPr id="198" name="mission-clipart-developer-6.png" descr="mission-clipart-developer-6.png"/>
          <p:cNvPicPr>
            <a:picLocks noChangeAspect="1"/>
          </p:cNvPicPr>
          <p:nvPr/>
        </p:nvPicPr>
        <p:blipFill>
          <a:blip r:embed="rId4"/>
          <a:stretch>
            <a:fillRect/>
          </a:stretch>
        </p:blipFill>
        <p:spPr>
          <a:xfrm>
            <a:off x="652683" y="4115241"/>
            <a:ext cx="7043264" cy="2421123"/>
          </a:xfrm>
          <a:prstGeom prst="rect">
            <a:avLst/>
          </a:prstGeom>
          <a:ln w="12700">
            <a:miter lim="400000"/>
          </a:ln>
        </p:spPr>
      </p:pic>
      <p:pic>
        <p:nvPicPr>
          <p:cNvPr id="199" name="200px-New_Mercurial_logo.svg.png" descr="200px-New_Mercurial_logo.svg.png"/>
          <p:cNvPicPr>
            <a:picLocks noChangeAspect="1"/>
          </p:cNvPicPr>
          <p:nvPr/>
        </p:nvPicPr>
        <p:blipFill>
          <a:blip r:embed="rId5"/>
          <a:stretch>
            <a:fillRect/>
          </a:stretch>
        </p:blipFill>
        <p:spPr>
          <a:xfrm>
            <a:off x="19573864" y="3801802"/>
            <a:ext cx="2540001" cy="304800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ithub-flow.png" descr="github-flow.png"/>
          <p:cNvPicPr>
            <a:picLocks noChangeAspect="1"/>
          </p:cNvPicPr>
          <p:nvPr/>
        </p:nvPicPr>
        <p:blipFill>
          <a:blip r:embed="rId2"/>
          <a:stretch>
            <a:fillRect/>
          </a:stretch>
        </p:blipFill>
        <p:spPr>
          <a:xfrm>
            <a:off x="-1130300" y="3505200"/>
            <a:ext cx="26644600" cy="6705600"/>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Github Desktop…"/>
          <p:cNvSpPr txBox="1">
            <a:spLocks noGrp="1"/>
          </p:cNvSpPr>
          <p:nvPr>
            <p:ph type="body" idx="21"/>
          </p:nvPr>
        </p:nvSpPr>
        <p:spPr>
          <a:prstGeom prst="rect">
            <a:avLst/>
          </a:prstGeom>
        </p:spPr>
        <p:txBody>
          <a:bodyPr/>
          <a:lstStyle/>
          <a:p>
            <a:pPr marL="0" indent="0" defTabSz="643889">
              <a:spcBef>
                <a:spcPts val="5000"/>
              </a:spcBef>
              <a:buSzTx/>
              <a:buNone/>
              <a:defRPr sz="12480">
                <a:solidFill>
                  <a:srgbClr val="447FB5"/>
                </a:solidFill>
              </a:defRPr>
            </a:pPr>
            <a:r>
              <a:t>Github Desktop</a:t>
            </a:r>
          </a:p>
          <a:p>
            <a:pPr marL="0" indent="0" defTabSz="643889">
              <a:spcBef>
                <a:spcPts val="5000"/>
              </a:spcBef>
              <a:buSzTx/>
              <a:buNone/>
              <a:defRPr sz="12480">
                <a:solidFill>
                  <a:srgbClr val="447FB5"/>
                </a:solidFill>
              </a:defRPr>
            </a:pPr>
            <a:r>
              <a:t>and the Web</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06"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07"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08" name="Download Github Desktop: https://desktop.github.com/…"/>
          <p:cNvSpPr txBox="1">
            <a:spLocks noGrp="1"/>
          </p:cNvSpPr>
          <p:nvPr>
            <p:ph type="body" idx="21"/>
          </p:nvPr>
        </p:nvSpPr>
        <p:spPr>
          <a:prstGeom prst="rect">
            <a:avLst/>
          </a:prstGeom>
        </p:spPr>
        <p:txBody>
          <a:bodyPr/>
          <a:lstStyle/>
          <a:p>
            <a:r>
              <a:rPr dirty="0"/>
              <a:t>Download </a:t>
            </a:r>
            <a:r>
              <a:rPr dirty="0" err="1"/>
              <a:t>Github</a:t>
            </a:r>
            <a:r>
              <a:rPr dirty="0"/>
              <a:t> Desktop: </a:t>
            </a:r>
            <a:r>
              <a:rPr u="sng" dirty="0">
                <a:hlinkClick r:id="rId5"/>
              </a:rPr>
              <a:t>https://desktop.github.com/</a:t>
            </a:r>
          </a:p>
          <a:p>
            <a:r>
              <a:rPr dirty="0"/>
              <a:t>Sign up for </a:t>
            </a:r>
            <a:r>
              <a:rPr dirty="0" err="1"/>
              <a:t>Github</a:t>
            </a:r>
            <a:r>
              <a:rPr dirty="0"/>
              <a:t>: </a:t>
            </a:r>
            <a:r>
              <a:rPr u="sng" dirty="0">
                <a:hlinkClick r:id="rId6"/>
              </a:rPr>
              <a:t>https://github.com/join</a:t>
            </a:r>
          </a:p>
          <a:p>
            <a:r>
              <a:rPr dirty="0"/>
              <a:t>Got to course page: </a:t>
            </a:r>
            <a:r>
              <a:rPr u="sng" dirty="0">
                <a:hlinkClick r:id="rId7"/>
              </a:rPr>
              <a:t>https://github.com/orgs/</a:t>
            </a:r>
            <a:r>
              <a:rPr lang="en-US" u="sng" dirty="0">
                <a:hlinkClick r:id="rId7"/>
              </a:rPr>
              <a:t>R</a:t>
            </a:r>
            <a:r>
              <a:rPr u="sng" dirty="0">
                <a:hlinkClick r:id="rId7"/>
              </a:rPr>
              <a:t>for</a:t>
            </a:r>
            <a:r>
              <a:rPr lang="en-US" u="sng" dirty="0">
                <a:hlinkClick r:id="rId7"/>
              </a:rPr>
              <a:t>O</a:t>
            </a:r>
            <a:r>
              <a:rPr u="sng" dirty="0">
                <a:hlinkClick r:id="rId7"/>
              </a:rPr>
              <a:t>perations20</a:t>
            </a:r>
            <a:r>
              <a:rPr lang="en-US" u="sng" dirty="0">
                <a:hlinkClick r:id="rId7"/>
              </a:rPr>
              <a:t>22</a:t>
            </a:r>
            <a:r>
              <a:rPr u="sng" dirty="0">
                <a:hlinkClick r:id="rId7"/>
              </a:rPr>
              <a:t>/</a:t>
            </a:r>
            <a:endParaRPr u="sng" dirty="0">
              <a:hlinkClick r:id="rId8"/>
            </a:endParaRPr>
          </a:p>
          <a:p>
            <a:pPr lvl="1"/>
            <a:r>
              <a:rPr dirty="0"/>
              <a:t>Clone Class 2 repo: </a:t>
            </a:r>
            <a:r>
              <a:rPr lang="en-US" dirty="0"/>
              <a:t>https://github.com/RforOperations2022/Class-2</a:t>
            </a:r>
          </a:p>
          <a:p>
            <a:pPr lvl="1"/>
            <a:r>
              <a:rPr dirty="0"/>
              <a:t>Create your own branch as your CMU username</a:t>
            </a:r>
          </a:p>
        </p:txBody>
      </p:sp>
      <p:pic>
        <p:nvPicPr>
          <p:cNvPr id="209" name="timer_5min.mov" descr="timer_5min.mov"/>
          <p:cNvPicPr>
            <a:picLocks/>
          </p:cNvPicPr>
          <p:nvPr>
            <a:videoFile r:link="rId2"/>
            <p:extLst>
              <p:ext uri="{DAA4B4D4-6D71-4841-9C94-3DE7FCFB9230}">
                <p14:media xmlns:p14="http://schemas.microsoft.com/office/powerpoint/2010/main" r:embed="rId1"/>
              </p:ext>
            </p:extLst>
          </p:nvPr>
        </p:nvPicPr>
        <p:blipFill>
          <a:blip r:embed="rId9"/>
          <a:stretch>
            <a:fillRect/>
          </a:stretch>
        </p:blipFill>
        <p:spPr>
          <a:xfrm>
            <a:off x="18972711" y="10335042"/>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683" fill="hold"/>
                                        <p:tgtEl>
                                          <p:spTgt spid="20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09"/>
                </p:tgtEl>
              </p:cMediaNode>
            </p:video>
            <p:seq concurrent="1" prevAc="none" nextAc="seek">
              <p:cTn id="8" restart="whenNotActive" fill="hold" evtFilter="cancelBubble" nodeType="interactiveSeq">
                <p:stCondLst>
                  <p:cond evt="onClick" delay="0">
                    <p:tgtEl>
                      <p:spTgt spid="20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9"/>
                                        </p:tgtEl>
                                      </p:cBhvr>
                                    </p:cmd>
                                  </p:childTnLst>
                                </p:cTn>
                              </p:par>
                            </p:childTnLst>
                          </p:cTn>
                        </p:par>
                      </p:childTnLst>
                    </p:cTn>
                  </p:par>
                </p:childTnLst>
              </p:cTn>
              <p:nextCondLst>
                <p:cond evt="onClick" delay="0">
                  <p:tgtEl>
                    <p:spTgt spid="20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ithub and Projects in RStudio"/>
          <p:cNvSpPr txBox="1">
            <a:spLocks noGrp="1"/>
          </p:cNvSpPr>
          <p:nvPr>
            <p:ph type="body" idx="21"/>
          </p:nvPr>
        </p:nvSpPr>
        <p:spPr>
          <a:prstGeom prst="rect">
            <a:avLst/>
          </a:prstGeom>
        </p:spPr>
        <p:txBody>
          <a:bodyPr/>
          <a:lstStyle>
            <a:lvl1pPr marL="0" indent="0" defTabSz="709930">
              <a:spcBef>
                <a:spcPts val="5500"/>
              </a:spcBef>
              <a:buSzTx/>
              <a:buNone/>
              <a:defRPr sz="13760">
                <a:solidFill>
                  <a:srgbClr val="447FB5"/>
                </a:solidFill>
              </a:defRPr>
            </a:lvl1pPr>
          </a:lstStyle>
          <a:p>
            <a:r>
              <a:t>Github and Projects in RStudio</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eoffrey Arnold"/>
          <p:cNvSpPr>
            <a:spLocks noGrp="1"/>
          </p:cNvSpPr>
          <p:nvPr>
            <p:ph type="body" idx="21"/>
          </p:nvPr>
        </p:nvSpPr>
        <p:spPr>
          <a:prstGeom prst="rect">
            <a:avLst/>
          </a:prstGeom>
        </p:spPr>
        <p:txBody>
          <a:bodyPr/>
          <a:lstStyle/>
          <a:p>
            <a:r>
              <a:t>–Geoffrey Arnold</a:t>
            </a:r>
          </a:p>
        </p:txBody>
      </p:sp>
      <p:sp>
        <p:nvSpPr>
          <p:cNvPr id="214" name="“R Projects are great.”"/>
          <p:cNvSpPr>
            <a:spLocks noGrp="1"/>
          </p:cNvSpPr>
          <p:nvPr>
            <p:ph type="body" idx="22"/>
          </p:nvPr>
        </p:nvSpPr>
        <p:spPr>
          <a:prstGeom prst="rect">
            <a:avLst/>
          </a:prstGeom>
        </p:spPr>
        <p:txBody>
          <a:bodyPr/>
          <a:lstStyle/>
          <a:p>
            <a:r>
              <a:t>“R Projects are great.”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 projects"/>
          <p:cNvSpPr txBox="1">
            <a:spLocks noGrp="1"/>
          </p:cNvSpPr>
          <p:nvPr>
            <p:ph type="title"/>
          </p:nvPr>
        </p:nvSpPr>
        <p:spPr>
          <a:prstGeom prst="rect">
            <a:avLst/>
          </a:prstGeom>
        </p:spPr>
        <p:txBody>
          <a:bodyPr/>
          <a:lstStyle>
            <a:lvl1pPr defTabSz="676909">
              <a:defRPr sz="12300"/>
            </a:lvl1pPr>
          </a:lstStyle>
          <a:p>
            <a:r>
              <a:t>R projects</a:t>
            </a:r>
          </a:p>
        </p:txBody>
      </p:sp>
      <p:sp>
        <p:nvSpPr>
          <p:cNvPr id="217" name="So what is all this?…"/>
          <p:cNvSpPr txBox="1">
            <a:spLocks noGrp="1"/>
          </p:cNvSpPr>
          <p:nvPr>
            <p:ph type="body" idx="1"/>
          </p:nvPr>
        </p:nvSpPr>
        <p:spPr>
          <a:prstGeom prst="rect">
            <a:avLst/>
          </a:prstGeom>
        </p:spPr>
        <p:txBody>
          <a:bodyPr/>
          <a:lstStyle/>
          <a:p>
            <a:pPr marL="506297" indent="-506297" defTabSz="685165">
              <a:spcBef>
                <a:spcPts val="5300"/>
              </a:spcBef>
              <a:defRPr sz="5810"/>
            </a:pPr>
            <a:r>
              <a:t>So what is all this?</a:t>
            </a:r>
          </a:p>
          <a:p>
            <a:pPr marL="1117675" lvl="1" indent="-506297" defTabSz="685165">
              <a:spcBef>
                <a:spcPts val="5300"/>
              </a:spcBef>
              <a:defRPr sz="5810"/>
            </a:pPr>
            <a:r>
              <a:t>Avoid messy environment</a:t>
            </a:r>
          </a:p>
          <a:p>
            <a:pPr marL="1117675" lvl="1" indent="-506297" defTabSz="685165">
              <a:spcBef>
                <a:spcPts val="5300"/>
              </a:spcBef>
              <a:defRPr sz="5810"/>
            </a:pPr>
            <a:r>
              <a:t>Keep custom functions in check</a:t>
            </a:r>
          </a:p>
          <a:p>
            <a:pPr marL="1117675" lvl="1" indent="-506297" defTabSz="685165">
              <a:spcBef>
                <a:spcPts val="5300"/>
              </a:spcBef>
              <a:defRPr sz="5810"/>
            </a:pPr>
            <a:r>
              <a:t>Don’t lose your work just because you want to do something else</a:t>
            </a:r>
          </a:p>
          <a:p>
            <a:pPr marL="506297" indent="-506297" defTabSz="685165">
              <a:spcBef>
                <a:spcPts val="5300"/>
              </a:spcBef>
              <a:defRPr sz="5810"/>
            </a:pPr>
            <a:r>
              <a:t>Info: </a:t>
            </a:r>
            <a:r>
              <a:rPr u="sng">
                <a:hlinkClick r:id="rId2"/>
              </a:rPr>
              <a:t>https://support.rstudio.com/hc/en-us/articles/200526207-Using-Projects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How do projects work?"/>
          <p:cNvSpPr txBox="1">
            <a:spLocks noGrp="1"/>
          </p:cNvSpPr>
          <p:nvPr>
            <p:ph type="title"/>
          </p:nvPr>
        </p:nvSpPr>
        <p:spPr>
          <a:prstGeom prst="rect">
            <a:avLst/>
          </a:prstGeom>
        </p:spPr>
        <p:txBody>
          <a:bodyPr/>
          <a:lstStyle>
            <a:lvl1pPr defTabSz="676909">
              <a:defRPr sz="12300"/>
            </a:lvl1pPr>
          </a:lstStyle>
          <a:p>
            <a:r>
              <a:t>How do projects work?</a:t>
            </a:r>
          </a:p>
        </p:txBody>
      </p:sp>
      <p:sp>
        <p:nvSpPr>
          <p:cNvPr id="220" name="R typically saves your environment information in a default location (typically your Documents folder)…"/>
          <p:cNvSpPr txBox="1">
            <a:spLocks noGrp="1"/>
          </p:cNvSpPr>
          <p:nvPr>
            <p:ph type="body" idx="1"/>
          </p:nvPr>
        </p:nvSpPr>
        <p:spPr>
          <a:prstGeom prst="rect">
            <a:avLst/>
          </a:prstGeom>
        </p:spPr>
        <p:txBody>
          <a:bodyPr/>
          <a:lstStyle/>
          <a:p>
            <a:pPr marL="536797" indent="-536797" defTabSz="726440">
              <a:spcBef>
                <a:spcPts val="5700"/>
              </a:spcBef>
              <a:defRPr sz="6160"/>
            </a:pPr>
            <a:r>
              <a:t>R typically saves your environment information in a default location (typically your Documents folder)</a:t>
            </a:r>
          </a:p>
          <a:p>
            <a:pPr marL="536797" indent="-536797" defTabSz="726440">
              <a:spcBef>
                <a:spcPts val="5700"/>
              </a:spcBef>
              <a:defRPr sz="6160"/>
            </a:pPr>
            <a:r>
              <a:t>When you create a project it gets its own .RData file for the project in the Directory/folder you created</a:t>
            </a:r>
          </a:p>
          <a:p>
            <a:pPr marL="536797" indent="-536797" defTabSz="726440">
              <a:spcBef>
                <a:spcPts val="5700"/>
              </a:spcBef>
              <a:defRPr sz="6160"/>
            </a:pPr>
            <a:r>
              <a:t>This is also the default working directory for your project, so no need to put all of the folders its in</a:t>
            </a:r>
          </a:p>
          <a:p>
            <a:pPr marL="1185005" lvl="1" indent="-536797" defTabSz="726440">
              <a:spcBef>
                <a:spcPts val="5700"/>
              </a:spcBef>
              <a:defRPr sz="6160"/>
            </a:pPr>
            <a:r>
              <a:t>Simply load objects by name if they’re in the project folder</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urse intro…"/>
          <p:cNvSpPr txBox="1">
            <a:spLocks noGrp="1"/>
          </p:cNvSpPr>
          <p:nvPr>
            <p:ph type="body" idx="21"/>
          </p:nvPr>
        </p:nvSpPr>
        <p:spPr>
          <a:prstGeom prst="rect">
            <a:avLst/>
          </a:prstGeom>
        </p:spPr>
        <p:txBody>
          <a:bodyPr>
            <a:normAutofit fontScale="85000" lnSpcReduction="20000"/>
          </a:bodyPr>
          <a:lstStyle/>
          <a:p>
            <a:pPr marL="594359" indent="-594359" defTabSz="643889">
              <a:spcBef>
                <a:spcPts val="4600"/>
              </a:spcBef>
              <a:buClr>
                <a:srgbClr val="447FB5"/>
              </a:buClr>
              <a:buChar char="‣"/>
              <a:defRPr sz="5460">
                <a:solidFill>
                  <a:srgbClr val="447FB5"/>
                </a:solidFill>
              </a:defRPr>
            </a:pPr>
            <a:r>
              <a:rPr dirty="0"/>
              <a:t>Course </a:t>
            </a:r>
            <a:r>
              <a:rPr lang="en-US" dirty="0"/>
              <a:t>Overview</a:t>
            </a:r>
            <a:endParaRPr dirty="0"/>
          </a:p>
          <a:p>
            <a:pPr marL="1188719" lvl="1" indent="-594359" defTabSz="643889">
              <a:spcBef>
                <a:spcPts val="0"/>
              </a:spcBef>
              <a:buClr>
                <a:srgbClr val="447FB5"/>
              </a:buClr>
              <a:buChar char="‣"/>
              <a:defRPr sz="5460">
                <a:solidFill>
                  <a:srgbClr val="447FB5"/>
                </a:solidFill>
              </a:defRPr>
            </a:pPr>
            <a:r>
              <a:rPr dirty="0"/>
              <a:t>Instructor</a:t>
            </a:r>
            <a:endParaRPr lang="en-US" dirty="0"/>
          </a:p>
          <a:p>
            <a:pPr marL="1188719" lvl="1" indent="-594359" defTabSz="643889">
              <a:spcBef>
                <a:spcPts val="0"/>
              </a:spcBef>
              <a:buClr>
                <a:srgbClr val="447FB5"/>
              </a:buClr>
              <a:buChar char="‣"/>
              <a:defRPr sz="5460">
                <a:solidFill>
                  <a:srgbClr val="447FB5"/>
                </a:solidFill>
              </a:defRPr>
            </a:pPr>
            <a:r>
              <a:rPr dirty="0"/>
              <a:t>Course </a:t>
            </a:r>
            <a:r>
              <a:rPr lang="en-US" dirty="0"/>
              <a:t>Schedule</a:t>
            </a:r>
          </a:p>
          <a:p>
            <a:pPr marL="452119" indent="-594359" defTabSz="643889">
              <a:spcBef>
                <a:spcPts val="0"/>
              </a:spcBef>
              <a:buClr>
                <a:srgbClr val="447FB5"/>
              </a:buClr>
              <a:buChar char="‣"/>
              <a:defRPr sz="5460">
                <a:solidFill>
                  <a:srgbClr val="447FB5"/>
                </a:solidFill>
              </a:defRPr>
            </a:pPr>
            <a:r>
              <a:rPr dirty="0"/>
              <a:t>GitHub for Data Science</a:t>
            </a:r>
          </a:p>
          <a:p>
            <a:pPr marL="1188719" lvl="1" indent="-594359" defTabSz="643889">
              <a:spcBef>
                <a:spcPts val="0"/>
              </a:spcBef>
              <a:buClr>
                <a:srgbClr val="447FB5"/>
              </a:buClr>
              <a:buChar char="‣"/>
              <a:defRPr sz="5460">
                <a:solidFill>
                  <a:srgbClr val="447FB5"/>
                </a:solidFill>
              </a:defRPr>
            </a:pPr>
            <a:r>
              <a:rPr dirty="0"/>
              <a:t>Read: Introduction to </a:t>
            </a:r>
            <a:r>
              <a:rPr dirty="0" err="1"/>
              <a:t>Github</a:t>
            </a:r>
            <a:r>
              <a:rPr dirty="0"/>
              <a:t> for Data Scientists by Rebecca Vickery</a:t>
            </a:r>
          </a:p>
          <a:p>
            <a:pPr marL="1743455" lvl="2" indent="-594359" defTabSz="643889">
              <a:spcBef>
                <a:spcPts val="0"/>
              </a:spcBef>
              <a:buClr>
                <a:srgbClr val="447FB5"/>
              </a:buClr>
              <a:buChar char="‣"/>
              <a:defRPr sz="5460">
                <a:solidFill>
                  <a:srgbClr val="447FB5"/>
                </a:solidFill>
              </a:defRPr>
            </a:pPr>
            <a:r>
              <a:rPr u="sng" dirty="0">
                <a:hlinkClick r:id="rId2"/>
              </a:rPr>
              <a:t>https://towardsdatascience.com/introduction-to-github-for-data-scientists-2cf8b9b25fba</a:t>
            </a:r>
          </a:p>
          <a:p>
            <a:pPr marL="594359" indent="-594359" defTabSz="643889">
              <a:spcBef>
                <a:spcPts val="0"/>
              </a:spcBef>
              <a:buClr>
                <a:srgbClr val="447FB5"/>
              </a:buClr>
              <a:buChar char="‣"/>
              <a:defRPr sz="5460">
                <a:solidFill>
                  <a:srgbClr val="447FB5"/>
                </a:solidFill>
              </a:defRPr>
            </a:pPr>
            <a:r>
              <a:rPr dirty="0"/>
              <a:t>R Projects</a:t>
            </a:r>
            <a:endParaRPr lang="en-US" dirty="0"/>
          </a:p>
          <a:p>
            <a:pPr marL="594359" indent="-594359" defTabSz="643889">
              <a:spcBef>
                <a:spcPts val="0"/>
              </a:spcBef>
              <a:buClr>
                <a:srgbClr val="447FB5"/>
              </a:buClr>
              <a:buChar char="‣"/>
              <a:defRPr sz="5460">
                <a:solidFill>
                  <a:srgbClr val="447FB5"/>
                </a:solidFill>
              </a:defRPr>
            </a:pPr>
            <a:r>
              <a:rPr lang="en-US" dirty="0"/>
              <a:t>Shiny High level view</a:t>
            </a:r>
          </a:p>
          <a:p>
            <a:pPr marL="594359" indent="-594359" defTabSz="643889">
              <a:spcBef>
                <a:spcPts val="0"/>
              </a:spcBef>
              <a:buClr>
                <a:srgbClr val="447FB5"/>
              </a:buClr>
              <a:buChar char="‣"/>
              <a:defRPr sz="5460">
                <a:solidFill>
                  <a:srgbClr val="447FB5"/>
                </a:solidFill>
              </a:defRPr>
            </a:pPr>
            <a:r>
              <a:rPr lang="en-US" dirty="0"/>
              <a:t>Anatomy of a Shiny app</a:t>
            </a:r>
          </a:p>
          <a:p>
            <a:pPr marL="1363726" lvl="1" indent="-693420" defTabSz="751205">
              <a:spcBef>
                <a:spcPts val="0"/>
              </a:spcBef>
              <a:buClr>
                <a:srgbClr val="447FB5"/>
              </a:buClr>
              <a:buChar char="‣"/>
              <a:defRPr sz="6370">
                <a:solidFill>
                  <a:srgbClr val="447FB5"/>
                </a:solidFill>
              </a:defRPr>
            </a:pPr>
            <a:r>
              <a:rPr lang="en-US" dirty="0"/>
              <a:t>User interface</a:t>
            </a:r>
          </a:p>
          <a:p>
            <a:pPr marL="1363726" lvl="1" indent="-693420" defTabSz="751205">
              <a:spcBef>
                <a:spcPts val="0"/>
              </a:spcBef>
              <a:buClr>
                <a:srgbClr val="447FB5"/>
              </a:buClr>
              <a:buChar char="‣"/>
              <a:defRPr sz="6370">
                <a:solidFill>
                  <a:srgbClr val="447FB5"/>
                </a:solidFill>
              </a:defRPr>
            </a:pPr>
            <a:r>
              <a:rPr lang="en-US" dirty="0"/>
              <a:t>Server function</a:t>
            </a:r>
          </a:p>
          <a:p>
            <a:pPr marL="1363726" lvl="1" indent="-693420" defTabSz="751205">
              <a:spcBef>
                <a:spcPts val="0"/>
              </a:spcBef>
              <a:buClr>
                <a:srgbClr val="447FB5"/>
              </a:buClr>
              <a:buChar char="‣"/>
              <a:defRPr sz="6370">
                <a:solidFill>
                  <a:srgbClr val="447FB5"/>
                </a:solidFill>
              </a:defRPr>
            </a:pPr>
            <a:r>
              <a:rPr lang="en-US" dirty="0"/>
              <a:t>Running the app</a:t>
            </a:r>
          </a:p>
          <a:p>
            <a:pPr marL="627126" indent="-693420" defTabSz="751205">
              <a:spcBef>
                <a:spcPts val="0"/>
              </a:spcBef>
              <a:buClr>
                <a:srgbClr val="447FB5"/>
              </a:buClr>
              <a:buChar char="‣"/>
              <a:defRPr sz="6370">
                <a:solidFill>
                  <a:srgbClr val="447FB5"/>
                </a:solidFill>
              </a:defRPr>
            </a:pPr>
            <a:r>
              <a:rPr lang="en-US" dirty="0"/>
              <a:t>File Structure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3"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24"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25" name="Create a “New Project”…"/>
          <p:cNvSpPr txBox="1">
            <a:spLocks noGrp="1"/>
          </p:cNvSpPr>
          <p:nvPr>
            <p:ph type="body" idx="21"/>
          </p:nvPr>
        </p:nvSpPr>
        <p:spPr>
          <a:prstGeom prst="rect">
            <a:avLst/>
          </a:prstGeom>
        </p:spPr>
        <p:txBody>
          <a:bodyPr/>
          <a:lstStyle/>
          <a:p>
            <a:r>
              <a:t>Create a “New Project”</a:t>
            </a:r>
          </a:p>
          <a:p>
            <a:pPr lvl="1"/>
            <a:r>
              <a:t>Select “New Directory”</a:t>
            </a:r>
          </a:p>
          <a:p>
            <a:pPr lvl="2"/>
            <a:r>
              <a:t>Select "New Project”</a:t>
            </a:r>
          </a:p>
          <a:p>
            <a:pPr lvl="3"/>
            <a:r>
              <a:t>Make sure the “Create a git repository” is selected</a:t>
            </a:r>
          </a:p>
          <a:p>
            <a:pPr lvl="3"/>
            <a:r>
              <a:t>Give the project any name you want</a:t>
            </a:r>
          </a:p>
          <a:p>
            <a:pPr lvl="4"/>
            <a:r>
              <a:t>Click “Create Project”</a:t>
            </a:r>
          </a:p>
          <a:p>
            <a:pPr lvl="5">
              <a:spcBef>
                <a:spcPts val="3000"/>
              </a:spcBef>
              <a:buClr>
                <a:srgbClr val="447FB5"/>
              </a:buClr>
              <a:buChar char="‣"/>
              <a:defRPr sz="5000"/>
            </a:pPr>
            <a:r>
              <a:t>Look at the “Git” tab</a:t>
            </a:r>
          </a:p>
        </p:txBody>
      </p:sp>
      <p:pic>
        <p:nvPicPr>
          <p:cNvPr id="226"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26"/>
                </p:tgtEl>
              </p:cMediaNode>
            </p:video>
            <p:seq concurrent="1" prevAc="none" nextAc="seek">
              <p:cTn id="8" restart="whenNotActive" fill="hold" evtFilter="cancelBubble" nodeType="interactiveSeq">
                <p:stCondLst>
                  <p:cond evt="onClick" delay="0">
                    <p:tgtEl>
                      <p:spTgt spid="2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6"/>
                                        </p:tgtEl>
                                      </p:cBhvr>
                                    </p:cmd>
                                  </p:childTnLst>
                                </p:cTn>
                              </p:par>
                            </p:childTnLst>
                          </p:cTn>
                        </p:par>
                      </p:childTnLst>
                    </p:cTn>
                  </p:par>
                </p:childTnLst>
              </p:cTn>
              <p:nextCondLst>
                <p:cond evt="onClick" delay="0">
                  <p:tgtEl>
                    <p:spTgt spid="22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3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1" name="Click “File”…"/>
          <p:cNvSpPr txBox="1">
            <a:spLocks noGrp="1"/>
          </p:cNvSpPr>
          <p:nvPr>
            <p:ph type="body" idx="21"/>
          </p:nvPr>
        </p:nvSpPr>
        <p:spPr>
          <a:prstGeom prst="rect">
            <a:avLst/>
          </a:prstGeom>
        </p:spPr>
        <p:txBody>
          <a:bodyPr/>
          <a:lstStyle/>
          <a:p>
            <a:r>
              <a:t>Click “File”</a:t>
            </a:r>
          </a:p>
          <a:p>
            <a:pPr lvl="1"/>
            <a:r>
              <a:t>Click “New File”</a:t>
            </a:r>
          </a:p>
          <a:p>
            <a:pPr lvl="2"/>
            <a:r>
              <a:t>Select “Shiny Web App”</a:t>
            </a:r>
          </a:p>
          <a:p>
            <a:pPr lvl="3"/>
            <a:r>
              <a:t>Give the application a name and click “Create”</a:t>
            </a:r>
          </a:p>
          <a:p>
            <a:pPr lvl="2"/>
            <a:r>
              <a:t>Click the “Git” tab</a:t>
            </a:r>
          </a:p>
          <a:p>
            <a:pPr lvl="3"/>
            <a:r>
              <a:t>What’s change?</a:t>
            </a:r>
          </a:p>
        </p:txBody>
      </p:sp>
      <p:pic>
        <p:nvPicPr>
          <p:cNvPr id="232"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2"/>
                </p:tgtEl>
              </p:cMediaNode>
            </p:video>
            <p:seq concurrent="1" prevAc="none" nextAc="seek">
              <p:cTn id="8" restart="whenNotActive" fill="hold" evtFilter="cancelBubble" nodeType="interactiveSeq">
                <p:stCondLst>
                  <p:cond evt="onClick" delay="0">
                    <p:tgtEl>
                      <p:spTgt spid="2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2"/>
                                        </p:tgtEl>
                                      </p:cBhvr>
                                    </p:cmd>
                                  </p:childTnLst>
                                </p:cTn>
                              </p:par>
                            </p:childTnLst>
                          </p:cTn>
                        </p:par>
                      </p:childTnLst>
                    </p:cTn>
                  </p:par>
                </p:childTnLst>
              </p:cTn>
              <p:nextCondLst>
                <p:cond evt="onClick" delay="0">
                  <p:tgtEl>
                    <p:spTgt spid="23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Screen Shot 2019-08-02 at 09.17.03.png" descr="Screen Shot 2019-08-02 at 09.17.03.png"/>
          <p:cNvPicPr>
            <a:picLocks noChangeAspect="1"/>
          </p:cNvPicPr>
          <p:nvPr/>
        </p:nvPicPr>
        <p:blipFill>
          <a:blip r:embed="rId2"/>
          <a:stretch>
            <a:fillRect/>
          </a:stretch>
        </p:blipFill>
        <p:spPr>
          <a:xfrm>
            <a:off x="11146356" y="336550"/>
            <a:ext cx="12700001" cy="13042900"/>
          </a:xfrm>
          <a:prstGeom prst="rect">
            <a:avLst/>
          </a:prstGeom>
          <a:ln w="12700">
            <a:miter lim="400000"/>
          </a:ln>
        </p:spPr>
      </p:pic>
      <p:pic>
        <p:nvPicPr>
          <p:cNvPr id="235" name="Screen Shot 2019-08-02 at 09.17.22.png" descr="Screen Shot 2019-08-02 at 09.17.22.png"/>
          <p:cNvPicPr>
            <a:picLocks noChangeAspect="1"/>
          </p:cNvPicPr>
          <p:nvPr/>
        </p:nvPicPr>
        <p:blipFill>
          <a:blip r:embed="rId3"/>
          <a:stretch>
            <a:fillRect/>
          </a:stretch>
        </p:blipFill>
        <p:spPr>
          <a:xfrm>
            <a:off x="678876" y="8004480"/>
            <a:ext cx="12712701" cy="3073401"/>
          </a:xfrm>
          <a:prstGeom prst="rect">
            <a:avLst/>
          </a:prstGeom>
          <a:ln w="12700">
            <a:miter lim="400000"/>
          </a:ln>
        </p:spPr>
      </p:pic>
      <p:pic>
        <p:nvPicPr>
          <p:cNvPr id="236" name="Screen Shot 2019-08-02 at 09.18.00.png" descr="Screen Shot 2019-08-02 at 09.18.00.png"/>
          <p:cNvPicPr>
            <a:picLocks noChangeAspect="1"/>
          </p:cNvPicPr>
          <p:nvPr/>
        </p:nvPicPr>
        <p:blipFill>
          <a:blip r:embed="rId4"/>
          <a:stretch>
            <a:fillRect/>
          </a:stretch>
        </p:blipFill>
        <p:spPr>
          <a:xfrm>
            <a:off x="1966313" y="1071633"/>
            <a:ext cx="6121401" cy="5664201"/>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3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4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1" name="Go to “Global Options”…"/>
          <p:cNvSpPr txBox="1">
            <a:spLocks noGrp="1"/>
          </p:cNvSpPr>
          <p:nvPr>
            <p:ph type="body" idx="21"/>
          </p:nvPr>
        </p:nvSpPr>
        <p:spPr>
          <a:prstGeom prst="rect">
            <a:avLst/>
          </a:prstGeom>
        </p:spPr>
        <p:txBody>
          <a:bodyPr/>
          <a:lstStyle/>
          <a:p>
            <a:pPr marL="384298" indent="-384298" defTabSz="520065">
              <a:spcBef>
                <a:spcPts val="1800"/>
              </a:spcBef>
              <a:defRPr sz="3150"/>
            </a:pPr>
            <a:r>
              <a:t>Go to “Global Options”</a:t>
            </a:r>
          </a:p>
          <a:p>
            <a:pPr marL="848356" lvl="1" indent="-384298" defTabSz="520065">
              <a:spcBef>
                <a:spcPts val="1800"/>
              </a:spcBef>
              <a:defRPr sz="3150"/>
            </a:pPr>
            <a:r>
              <a:t>Click “Git/SVN”</a:t>
            </a:r>
          </a:p>
          <a:p>
            <a:pPr marL="1312413" lvl="2" indent="-384298" defTabSz="520065">
              <a:spcBef>
                <a:spcPts val="1800"/>
              </a:spcBef>
              <a:defRPr sz="3150"/>
            </a:pPr>
            <a:r>
              <a:t>Ensure “Enable version control interface for Studio projects” is selected</a:t>
            </a:r>
          </a:p>
          <a:p>
            <a:pPr marL="1776471" lvl="3" indent="-384298" defTabSz="520065">
              <a:spcBef>
                <a:spcPts val="1800"/>
              </a:spcBef>
              <a:defRPr sz="3150"/>
            </a:pPr>
            <a:r>
              <a:t>Click “Create RSA Key…”</a:t>
            </a:r>
          </a:p>
          <a:p>
            <a:pPr marL="2240530" lvl="4" indent="-384298" defTabSz="520065">
              <a:spcBef>
                <a:spcPts val="1800"/>
              </a:spcBef>
              <a:defRPr sz="3150"/>
            </a:pPr>
            <a:r>
              <a:t>Click “Create”</a:t>
            </a:r>
          </a:p>
          <a:p>
            <a:pPr marL="2704588" lvl="5" indent="-384298" defTabSz="520065">
              <a:spcBef>
                <a:spcPts val="1800"/>
              </a:spcBef>
              <a:buClr>
                <a:srgbClr val="447FB5"/>
              </a:buClr>
              <a:buChar char="‣"/>
              <a:defRPr sz="3150"/>
            </a:pPr>
            <a:r>
              <a:t>Click “View public key” and copy key</a:t>
            </a:r>
          </a:p>
          <a:p>
            <a:pPr marL="384298" indent="-384298" defTabSz="520065">
              <a:spcBef>
                <a:spcPts val="1800"/>
              </a:spcBef>
              <a:defRPr sz="3150"/>
            </a:pPr>
            <a:r>
              <a:t>Go to </a:t>
            </a:r>
            <a:r>
              <a:rPr u="sng">
                <a:hlinkClick r:id="rId5"/>
              </a:rPr>
              <a:t>https://github.com/settings/keys</a:t>
            </a:r>
          </a:p>
          <a:p>
            <a:pPr marL="848356" lvl="1" indent="-384298" defTabSz="520065">
              <a:spcBef>
                <a:spcPts val="1800"/>
              </a:spcBef>
              <a:defRPr sz="3150"/>
            </a:pPr>
            <a:r>
              <a:t>Click “New SSH key”</a:t>
            </a:r>
          </a:p>
          <a:p>
            <a:pPr marL="1312413" lvl="2" indent="-384298" defTabSz="520065">
              <a:spcBef>
                <a:spcPts val="1800"/>
              </a:spcBef>
              <a:defRPr sz="3150"/>
            </a:pPr>
            <a:r>
              <a:t>Paste key in text box and give your key a name</a:t>
            </a:r>
          </a:p>
          <a:p>
            <a:pPr marL="1776471" lvl="3" indent="-384298" defTabSz="520065">
              <a:spcBef>
                <a:spcPts val="1800"/>
              </a:spcBef>
              <a:defRPr sz="3150"/>
            </a:pPr>
            <a:r>
              <a:t>Click “Add SSH Key”</a:t>
            </a:r>
          </a:p>
          <a:p>
            <a:pPr marL="848356" lvl="1" indent="-384298" defTabSz="520065">
              <a:spcBef>
                <a:spcPts val="1800"/>
              </a:spcBef>
              <a:defRPr sz="3150"/>
            </a:pPr>
            <a:r>
              <a:t>If you have two factor authorization turned on for GitHub (people with previous GitHub accounts may have this turned on) you will need your Personal Access Token to login later</a:t>
            </a:r>
          </a:p>
          <a:p>
            <a:pPr marL="848356" lvl="1" indent="-384298" defTabSz="520065">
              <a:spcBef>
                <a:spcPts val="1800"/>
              </a:spcBef>
              <a:defRPr sz="3150"/>
            </a:pPr>
            <a:r>
              <a:t>Everyone else, your GitHub login and password will be important when logging in later.</a:t>
            </a:r>
          </a:p>
        </p:txBody>
      </p:sp>
      <p:pic>
        <p:nvPicPr>
          <p:cNvPr id="242"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090963" y="11524658"/>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2"/>
                </p:tgtEl>
              </p:cMediaNode>
            </p:video>
            <p:seq concurrent="1" prevAc="none" nextAc="seek">
              <p:cTn id="8" restart="whenNotActive" fill="hold" evtFilter="cancelBubble" nodeType="interactiveSeq">
                <p:stCondLst>
                  <p:cond evt="onClick" delay="0">
                    <p:tgtEl>
                      <p:spTgt spid="2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2"/>
                                        </p:tgtEl>
                                      </p:cBhvr>
                                    </p:cmd>
                                  </p:childTnLst>
                                </p:cTn>
                              </p:par>
                            </p:childTnLst>
                          </p:cTn>
                        </p:par>
                      </p:childTnLst>
                    </p:cTn>
                  </p:par>
                </p:childTnLst>
              </p:cTn>
              <p:nextCondLst>
                <p:cond evt="onClick" delay="0">
                  <p:tgtEl>
                    <p:spTgt spid="24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45"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4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7" name="Click the “Git” tab…"/>
          <p:cNvSpPr txBox="1">
            <a:spLocks noGrp="1"/>
          </p:cNvSpPr>
          <p:nvPr>
            <p:ph type="body" idx="21"/>
          </p:nvPr>
        </p:nvSpPr>
        <p:spPr>
          <a:prstGeom prst="rect">
            <a:avLst/>
          </a:prstGeom>
        </p:spPr>
        <p:txBody>
          <a:bodyPr/>
          <a:lstStyle>
            <a:lvl1pPr marL="603896" indent="-603896" defTabSz="817244">
              <a:spcBef>
                <a:spcPts val="2900"/>
              </a:spcBef>
              <a:defRPr sz="4950"/>
            </a:lvl1pPr>
            <a:lvl2pPr marL="1333130" indent="-603896" defTabSz="817244">
              <a:spcBef>
                <a:spcPts val="2900"/>
              </a:spcBef>
              <a:defRPr sz="4950"/>
            </a:lvl2pPr>
            <a:lvl3pPr marL="2062365" indent="-603896" defTabSz="817244">
              <a:spcBef>
                <a:spcPts val="2900"/>
              </a:spcBef>
              <a:defRPr sz="4950"/>
            </a:lvl3pPr>
            <a:lvl4pPr marL="2791598" indent="-603896" defTabSz="817244">
              <a:spcBef>
                <a:spcPts val="2900"/>
              </a:spcBef>
              <a:defRPr sz="4950"/>
            </a:lvl4pPr>
            <a:lvl5pPr marL="3520832" indent="-603896" defTabSz="817244">
              <a:spcBef>
                <a:spcPts val="2900"/>
              </a:spcBef>
              <a:defRPr sz="4950"/>
            </a:lvl5pPr>
            <a:lvl6pPr marL="4250066" indent="-603896" defTabSz="817244">
              <a:spcBef>
                <a:spcPts val="2900"/>
              </a:spcBef>
              <a:buClr>
                <a:srgbClr val="447FB5"/>
              </a:buClr>
              <a:buChar char="‣"/>
              <a:defRPr sz="4950"/>
            </a:lvl6pPr>
            <a:lvl7pPr marL="4979301" indent="-603896" defTabSz="817244">
              <a:spcBef>
                <a:spcPts val="2900"/>
              </a:spcBef>
              <a:buClr>
                <a:srgbClr val="447FB5"/>
              </a:buClr>
              <a:buChar char="‣"/>
              <a:defRPr sz="4950"/>
            </a:lvl7pPr>
          </a:lstStyle>
          <a:p>
            <a:r>
              <a:t>Click the “Git” tab</a:t>
            </a:r>
          </a:p>
          <a:p>
            <a:pPr lvl="1"/>
            <a:r>
              <a:t>Click “Commit”</a:t>
            </a:r>
          </a:p>
          <a:p>
            <a:pPr lvl="2"/>
            <a:r>
              <a:t>Type a message into the “Commit message” box</a:t>
            </a:r>
          </a:p>
          <a:p>
            <a:pPr lvl="3"/>
            <a:r>
              <a:t>Stage the files by making sure they are selected on the left</a:t>
            </a:r>
          </a:p>
          <a:p>
            <a:pPr lvl="4"/>
            <a:r>
              <a:t>Click “Commit”</a:t>
            </a:r>
          </a:p>
          <a:p>
            <a:pPr lvl="5"/>
            <a:r>
              <a:t>Click “Push”</a:t>
            </a:r>
          </a:p>
          <a:p>
            <a:pPr lvl="6"/>
            <a:r>
              <a:t>Login to GitHub with either your password or personal access token</a:t>
            </a:r>
          </a:p>
        </p:txBody>
      </p:sp>
      <p:pic>
        <p:nvPicPr>
          <p:cNvPr id="248"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8"/>
                </p:tgtEl>
              </p:cMediaNode>
            </p:video>
            <p:seq concurrent="1" prevAc="none" nextAc="seek">
              <p:cTn id="8" restart="whenNotActive" fill="hold" evtFilter="cancelBubble" nodeType="interactiveSeq">
                <p:stCondLst>
                  <p:cond evt="onClick" delay="0">
                    <p:tgtEl>
                      <p:spTgt spid="24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8"/>
                                        </p:tgtEl>
                                      </p:cBhvr>
                                    </p:cmd>
                                  </p:childTnLst>
                                </p:cTn>
                              </p:par>
                            </p:childTnLst>
                          </p:cTn>
                        </p:par>
                      </p:childTnLst>
                    </p:cTn>
                  </p:par>
                </p:childTnLst>
              </p:cTn>
              <p:nextCondLst>
                <p:cond evt="onClick" delay="0">
                  <p:tgtEl>
                    <p:spTgt spid="24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ithub in the command line / terminal">
            <a:extLst>
              <a:ext uri="{FF2B5EF4-FFF2-40B4-BE49-F238E27FC236}">
                <a16:creationId xmlns:a16="http://schemas.microsoft.com/office/drawing/2014/main" id="{3D082206-5B89-4235-96A2-0FD47AF8AE46}"/>
              </a:ext>
            </a:extLst>
          </p:cNvPr>
          <p:cNvSpPr txBox="1">
            <a:spLocks/>
          </p:cNvSpPr>
          <p:nvPr/>
        </p:nvSpPr>
        <p:spPr>
          <a:xfrm>
            <a:off x="1422400" y="3443716"/>
            <a:ext cx="16684229" cy="7133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l" defTabSz="643889" rtl="0" latinLnBrk="0">
              <a:lnSpc>
                <a:spcPct val="100000"/>
              </a:lnSpc>
              <a:spcBef>
                <a:spcPts val="5000"/>
              </a:spcBef>
              <a:spcAft>
                <a:spcPts val="0"/>
              </a:spcAft>
              <a:buClrTx/>
              <a:buSzTx/>
              <a:buFontTx/>
              <a:buNone/>
              <a:tabLst/>
              <a:defRPr sz="12480" b="0" i="0" u="none" strike="noStrike" cap="none" spc="0" baseline="0">
                <a:solidFill>
                  <a:srgbClr val="447FB5"/>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a:lstStyle>
          <a:p>
            <a:pPr hangingPunct="1"/>
            <a:r>
              <a:rPr lang="en-US" dirty="0" err="1"/>
              <a:t>Github</a:t>
            </a:r>
            <a:r>
              <a:rPr lang="en-US" dirty="0"/>
              <a:t> Desktop</a:t>
            </a:r>
          </a:p>
        </p:txBody>
      </p:sp>
    </p:spTree>
    <p:extLst>
      <p:ext uri="{BB962C8B-B14F-4D97-AF65-F5344CB8AC3E}">
        <p14:creationId xmlns:p14="http://schemas.microsoft.com/office/powerpoint/2010/main" val="85025312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DB671BD-802A-4797-A7AB-8816B45E9120}"/>
              </a:ext>
            </a:extLst>
          </p:cNvPr>
          <p:cNvSpPr>
            <a:spLocks noGrp="1"/>
          </p:cNvSpPr>
          <p:nvPr>
            <p:ph idx="3"/>
          </p:nvPr>
        </p:nvSpPr>
        <p:spPr/>
        <p:txBody>
          <a:bodyPr/>
          <a:lstStyle/>
          <a:p>
            <a:endParaRPr lang="en-US"/>
          </a:p>
        </p:txBody>
      </p:sp>
      <p:sp>
        <p:nvSpPr>
          <p:cNvPr id="5" name="Text Placeholder 4">
            <a:extLst>
              <a:ext uri="{FF2B5EF4-FFF2-40B4-BE49-F238E27FC236}">
                <a16:creationId xmlns:a16="http://schemas.microsoft.com/office/drawing/2014/main" id="{8B82733A-A198-4E48-AFCF-F1E31C161F5E}"/>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236442491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Github in the command line / terminal"/>
          <p:cNvSpPr txBox="1">
            <a:spLocks noGrp="1"/>
          </p:cNvSpPr>
          <p:nvPr>
            <p:ph type="body" idx="21"/>
          </p:nvPr>
        </p:nvSpPr>
        <p:spPr>
          <a:prstGeom prst="rect">
            <a:avLst/>
          </a:prstGeom>
        </p:spPr>
        <p:txBody>
          <a:bodyPr/>
          <a:lstStyle>
            <a:lvl1pPr marL="0" indent="0" defTabSz="643889">
              <a:spcBef>
                <a:spcPts val="5000"/>
              </a:spcBef>
              <a:buSzTx/>
              <a:buNone/>
              <a:defRPr sz="12480">
                <a:solidFill>
                  <a:srgbClr val="447FB5"/>
                </a:solidFill>
              </a:defRPr>
            </a:lvl1pPr>
          </a:lstStyle>
          <a:p>
            <a:r>
              <a:rPr dirty="0" err="1"/>
              <a:t>Github</a:t>
            </a:r>
            <a:r>
              <a:rPr dirty="0"/>
              <a:t> in the command line / terminal</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Whats the command line"/>
          <p:cNvSpPr txBox="1">
            <a:spLocks noGrp="1"/>
          </p:cNvSpPr>
          <p:nvPr>
            <p:ph type="title"/>
          </p:nvPr>
        </p:nvSpPr>
        <p:spPr>
          <a:prstGeom prst="rect">
            <a:avLst/>
          </a:prstGeom>
        </p:spPr>
        <p:txBody>
          <a:bodyPr/>
          <a:lstStyle>
            <a:lvl1pPr defTabSz="676909">
              <a:defRPr sz="12300"/>
            </a:lvl1pPr>
          </a:lstStyle>
          <a:p>
            <a:r>
              <a:t>Whats the command line</a:t>
            </a:r>
          </a:p>
        </p:txBody>
      </p:sp>
      <p:sp>
        <p:nvSpPr>
          <p:cNvPr id="253" name="Command or terminal git commands are how git was first used.…"/>
          <p:cNvSpPr txBox="1">
            <a:spLocks noGrp="1"/>
          </p:cNvSpPr>
          <p:nvPr>
            <p:ph type="body" idx="1"/>
          </p:nvPr>
        </p:nvSpPr>
        <p:spPr>
          <a:prstGeom prst="rect">
            <a:avLst/>
          </a:prstGeom>
        </p:spPr>
        <p:txBody>
          <a:bodyPr/>
          <a:lstStyle/>
          <a:p>
            <a:pPr marL="579497" indent="-579497" defTabSz="784225">
              <a:spcBef>
                <a:spcPts val="6100"/>
              </a:spcBef>
              <a:defRPr sz="6650"/>
            </a:pPr>
            <a:r>
              <a:t>Command or terminal git commands are how git was first used.</a:t>
            </a:r>
          </a:p>
          <a:p>
            <a:pPr marL="579497" indent="-579497" defTabSz="784225">
              <a:spcBef>
                <a:spcPts val="6100"/>
              </a:spcBef>
              <a:defRPr sz="6650"/>
            </a:pPr>
            <a:r>
              <a:t>You don’t need to know how to do these things as either the “Git” tab in RStudio or the Github desktop program provides a GUI (gooey user interface) for you.</a:t>
            </a:r>
          </a:p>
          <a:p>
            <a:pPr marL="579497" indent="-579497" defTabSz="784225">
              <a:spcBef>
                <a:spcPts val="6100"/>
              </a:spcBef>
              <a:defRPr sz="6650"/>
            </a:pPr>
            <a:r>
              <a:t>However, knowing the hard way to do something never hurt anybody.</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56"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57"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58" name="https://learngitbranching.js.org/…"/>
          <p:cNvSpPr txBox="1">
            <a:spLocks noGrp="1"/>
          </p:cNvSpPr>
          <p:nvPr>
            <p:ph type="body" idx="21"/>
          </p:nvPr>
        </p:nvSpPr>
        <p:spPr>
          <a:prstGeom prst="rect">
            <a:avLst/>
          </a:prstGeom>
        </p:spPr>
        <p:txBody>
          <a:bodyPr/>
          <a:lstStyle/>
          <a:p>
            <a:r>
              <a:rPr u="sng">
                <a:hlinkClick r:id="rId5"/>
              </a:rPr>
              <a:t>https://learngitbranching.js.org/</a:t>
            </a:r>
          </a:p>
          <a:p>
            <a:r>
              <a:t>Complete Introduction Sequences</a:t>
            </a:r>
          </a:p>
          <a:p>
            <a:pPr lvl="2"/>
            <a:r>
              <a:t>Git Commits</a:t>
            </a:r>
          </a:p>
          <a:p>
            <a:pPr lvl="2"/>
            <a:r>
              <a:t>Branching Git</a:t>
            </a:r>
          </a:p>
          <a:p>
            <a:pPr lvl="2"/>
            <a:r>
              <a:t>Merging in Git</a:t>
            </a:r>
          </a:p>
        </p:txBody>
      </p:sp>
      <p:pic>
        <p:nvPicPr>
          <p:cNvPr id="259"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5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59"/>
                </p:tgtEl>
              </p:cMediaNode>
            </p:video>
            <p:seq concurrent="1" prevAc="none" nextAc="seek">
              <p:cTn id="8" restart="whenNotActive" fill="hold" evtFilter="cancelBubble" nodeType="interactiveSeq">
                <p:stCondLst>
                  <p:cond evt="onClick" delay="0">
                    <p:tgtEl>
                      <p:spTgt spid="25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9"/>
                                        </p:tgtEl>
                                      </p:cBhvr>
                                    </p:cmd>
                                  </p:childTnLst>
                                </p:cTn>
                              </p:par>
                            </p:childTnLst>
                          </p:cTn>
                        </p:par>
                      </p:childTnLst>
                    </p:cTn>
                  </p:par>
                </p:childTnLst>
              </p:cTn>
              <p:nextCondLst>
                <p:cond evt="onClick" delay="0">
                  <p:tgtEl>
                    <p:spTgt spid="25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ours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rPr dirty="0"/>
              <a:t>Course</a:t>
            </a:r>
          </a:p>
          <a:p>
            <a:pPr marL="0" indent="0" algn="r" defTabSz="800735">
              <a:spcBef>
                <a:spcPts val="6300"/>
              </a:spcBef>
              <a:buSzTx/>
              <a:buNone/>
              <a:defRPr sz="20370">
                <a:solidFill>
                  <a:srgbClr val="DBDBDB"/>
                </a:solidFill>
              </a:defRPr>
            </a:pPr>
            <a:r>
              <a:rPr lang="en-US" dirty="0"/>
              <a:t>Overview</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How do I deploy apps?"/>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rPr lang="en-US" dirty="0"/>
              <a:t>Shiny Examples</a:t>
            </a:r>
            <a:endParaRPr dirty="0"/>
          </a:p>
        </p:txBody>
      </p:sp>
      <p:sp>
        <p:nvSpPr>
          <p:cNvPr id="2" name="TextBox 1">
            <a:extLst>
              <a:ext uri="{FF2B5EF4-FFF2-40B4-BE49-F238E27FC236}">
                <a16:creationId xmlns:a16="http://schemas.microsoft.com/office/drawing/2014/main" id="{CD1F88E7-D375-4672-A590-E8E8A618566F}"/>
              </a:ext>
            </a:extLst>
          </p:cNvPr>
          <p:cNvSpPr txBox="1"/>
          <p:nvPr/>
        </p:nvSpPr>
        <p:spPr>
          <a:xfrm>
            <a:off x="2963917" y="4711215"/>
            <a:ext cx="17673145" cy="4719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2"/>
              </a:rPr>
              <a:t>Burghs Eye View</a:t>
            </a:r>
            <a:endPar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rPr>
              <a:t>Covid-19 Tracker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2019 Best Design Shiny </a:t>
            </a:r>
            <a:r>
              <a:rPr lang="en-US" dirty="0">
                <a:hlinkClick r:id="rId4"/>
              </a:rPr>
              <a:t>Contest Winner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5"/>
              </a:rPr>
              <a:t>Covid-19 Daily Epidemic Forecasting</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6" action="ppaction://hlinkfile"/>
              </a:rPr>
              <a:t>Port Authority Bus Tracker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7"/>
              </a:rPr>
              <a:t>Allegheny County House Price Estimator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371731970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High level…"/>
          <p:cNvSpPr txBox="1">
            <a:spLocks noGrp="1"/>
          </p:cNvSpPr>
          <p:nvPr>
            <p:ph type="body" idx="21"/>
          </p:nvPr>
        </p:nvSpPr>
        <p:spPr>
          <a:prstGeom prst="rect">
            <a:avLst/>
          </a:prstGeom>
        </p:spPr>
        <p:txBody>
          <a:bodyPr>
            <a:normAutofit fontScale="85000" lnSpcReduction="10000"/>
          </a:bodyPr>
          <a:lstStyle/>
          <a:p>
            <a:pPr marL="0" indent="0" algn="r" defTabSz="800735">
              <a:spcBef>
                <a:spcPts val="6300"/>
              </a:spcBef>
              <a:buSzTx/>
              <a:buNone/>
              <a:defRPr sz="20370">
                <a:solidFill>
                  <a:srgbClr val="FFFFFF"/>
                </a:solidFill>
              </a:defRPr>
            </a:pPr>
            <a:r>
              <a:rPr lang="en-US" dirty="0"/>
              <a:t>Shiny </a:t>
            </a:r>
            <a:r>
              <a:rPr dirty="0"/>
              <a:t>High level</a:t>
            </a:r>
          </a:p>
          <a:p>
            <a:pPr marL="0" indent="0" algn="r" defTabSz="800735">
              <a:spcBef>
                <a:spcPts val="6300"/>
              </a:spcBef>
              <a:buSzTx/>
              <a:buNone/>
              <a:defRPr sz="20370">
                <a:solidFill>
                  <a:srgbClr val="DBDBDB"/>
                </a:solidFill>
              </a:defRPr>
            </a:pPr>
            <a:r>
              <a:rPr dirty="0"/>
              <a:t>view</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0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0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09"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grpSp>
        <p:nvGrpSpPr>
          <p:cNvPr id="226" name="Group"/>
          <p:cNvGrpSpPr/>
          <p:nvPr/>
        </p:nvGrpSpPr>
        <p:grpSpPr>
          <a:xfrm>
            <a:off x="3041089" y="4556224"/>
            <a:ext cx="18301822" cy="4603552"/>
            <a:chOff x="0" y="0"/>
            <a:chExt cx="18301821" cy="4603551"/>
          </a:xfrm>
        </p:grpSpPr>
        <p:sp>
          <p:nvSpPr>
            <p:cNvPr id="210" name="Group"/>
            <p:cNvSpPr/>
            <p:nvPr/>
          </p:nvSpPr>
          <p:spPr>
            <a:xfrm flipH="1">
              <a:off x="5717621" y="687779"/>
              <a:ext cx="5787610" cy="1525961"/>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1"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2"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3" name="Group"/>
            <p:cNvSpPr/>
            <p:nvPr/>
          </p:nvSpPr>
          <p:spPr>
            <a:xfrm flipH="1">
              <a:off x="5717621" y="687779"/>
              <a:ext cx="5787610"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4" name="Group"/>
            <p:cNvSpPr/>
            <p:nvPr/>
          </p:nvSpPr>
          <p:spPr>
            <a:xfrm>
              <a:off x="5717621" y="2230019"/>
              <a:ext cx="5787610" cy="1525962"/>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15" name="Screen Shot 2015-05-18 at 6.40.05 PM.png" descr="Screen Shot 2015-05-18 at 6.40.05 PM.png"/>
            <p:cNvPicPr>
              <a:picLocks noChangeAspect="1"/>
            </p:cNvPicPr>
            <p:nvPr/>
          </p:nvPicPr>
          <p:blipFill>
            <a:blip r:embed="rId3"/>
            <a:stretch>
              <a:fillRect/>
            </a:stretch>
          </p:blipFill>
          <p:spPr>
            <a:xfrm>
              <a:off x="11542176" y="0"/>
              <a:ext cx="6759646" cy="4603552"/>
            </a:xfrm>
            <a:prstGeom prst="rect">
              <a:avLst/>
            </a:prstGeom>
            <a:ln w="12700" cap="flat">
              <a:noFill/>
              <a:miter lim="400000"/>
            </a:ln>
            <a:effectLst/>
          </p:spPr>
        </p:pic>
        <p:grpSp>
          <p:nvGrpSpPr>
            <p:cNvPr id="225" name="Group"/>
            <p:cNvGrpSpPr/>
            <p:nvPr/>
          </p:nvGrpSpPr>
          <p:grpSpPr>
            <a:xfrm>
              <a:off x="0" y="398779"/>
              <a:ext cx="5680677" cy="3805994"/>
              <a:chOff x="0" y="0"/>
              <a:chExt cx="5680676" cy="3805993"/>
            </a:xfrm>
          </p:grpSpPr>
          <p:sp>
            <p:nvSpPr>
              <p:cNvPr id="216" name="Rounded Rectangle"/>
              <p:cNvSpPr/>
              <p:nvPr/>
            </p:nvSpPr>
            <p:spPr>
              <a:xfrm>
                <a:off x="640960" y="3103163"/>
                <a:ext cx="4386186" cy="570468"/>
              </a:xfrm>
              <a:prstGeom prst="roundRect">
                <a:avLst>
                  <a:gd name="adj" fmla="val 43932"/>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7" name="Rounded Rectangle"/>
              <p:cNvSpPr/>
              <p:nvPr/>
            </p:nvSpPr>
            <p:spPr>
              <a:xfrm>
                <a:off x="12567" y="3575480"/>
                <a:ext cx="5668110" cy="230514"/>
              </a:xfrm>
              <a:prstGeom prst="roundRect">
                <a:avLst>
                  <a:gd name="adj" fmla="val 50000"/>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8" name="Triangle"/>
              <p:cNvSpPr/>
              <p:nvPr/>
            </p:nvSpPr>
            <p:spPr>
              <a:xfrm>
                <a:off x="4888898" y="3133524"/>
                <a:ext cx="791776" cy="5097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9" name="Triangle"/>
              <p:cNvSpPr/>
              <p:nvPr/>
            </p:nvSpPr>
            <p:spPr>
              <a:xfrm flipH="1">
                <a:off x="0" y="3124693"/>
                <a:ext cx="791776" cy="5274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0" name="Shape"/>
              <p:cNvSpPr/>
              <p:nvPr/>
            </p:nvSpPr>
            <p:spPr>
              <a:xfrm>
                <a:off x="2218939" y="3416616"/>
                <a:ext cx="1255366" cy="202849"/>
              </a:xfrm>
              <a:custGeom>
                <a:avLst/>
                <a:gdLst/>
                <a:ahLst/>
                <a:cxnLst>
                  <a:cxn ang="0">
                    <a:pos x="wd2" y="hd2"/>
                  </a:cxn>
                  <a:cxn ang="5400000">
                    <a:pos x="wd2" y="hd2"/>
                  </a:cxn>
                  <a:cxn ang="10800000">
                    <a:pos x="wd2" y="hd2"/>
                  </a:cxn>
                  <a:cxn ang="16200000">
                    <a:pos x="wd2" y="hd2"/>
                  </a:cxn>
                </a:cxnLst>
                <a:rect l="0" t="0" r="r" b="b"/>
                <a:pathLst>
                  <a:path w="21600" h="21600" extrusionOk="0">
                    <a:moveTo>
                      <a:pt x="2254" y="4"/>
                    </a:moveTo>
                    <a:lnTo>
                      <a:pt x="18930" y="0"/>
                    </a:lnTo>
                    <a:lnTo>
                      <a:pt x="21600" y="21502"/>
                    </a:lnTo>
                    <a:lnTo>
                      <a:pt x="0" y="21600"/>
                    </a:lnTo>
                    <a:lnTo>
                      <a:pt x="2254" y="4"/>
                    </a:lnTo>
                    <a:close/>
                  </a:path>
                </a:pathLst>
              </a:custGeom>
              <a:solidFill>
                <a:srgbClr val="A6AAA9"/>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1" name="Rectangle"/>
              <p:cNvSpPr/>
              <p:nvPr/>
            </p:nvSpPr>
            <p:spPr>
              <a:xfrm>
                <a:off x="351920" y="3593164"/>
                <a:ext cx="246162" cy="322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2" name="Rounded Rectangle"/>
              <p:cNvSpPr/>
              <p:nvPr/>
            </p:nvSpPr>
            <p:spPr>
              <a:xfrm>
                <a:off x="745537" y="0"/>
                <a:ext cx="4189600" cy="3068201"/>
              </a:xfrm>
              <a:prstGeom prst="roundRect">
                <a:avLst>
                  <a:gd name="adj" fmla="val 6038"/>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3" name="Rounded Rectangle"/>
              <p:cNvSpPr/>
              <p:nvPr/>
            </p:nvSpPr>
            <p:spPr>
              <a:xfrm>
                <a:off x="842287" y="108111"/>
                <a:ext cx="3996100" cy="2851979"/>
              </a:xfrm>
              <a:prstGeom prst="roundRect">
                <a:avLst>
                  <a:gd name="adj" fmla="val 6680"/>
                </a:avLst>
              </a:prstGeom>
              <a:solidFill>
                <a:srgbClr val="D6D6D6"/>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4" name="Oval"/>
              <p:cNvSpPr/>
              <p:nvPr/>
            </p:nvSpPr>
            <p:spPr>
              <a:xfrm>
                <a:off x="4707052" y="3157583"/>
                <a:ext cx="133744" cy="44959"/>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2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grpSp>
        <p:nvGrpSpPr>
          <p:cNvPr id="275" name="Group"/>
          <p:cNvGrpSpPr/>
          <p:nvPr/>
        </p:nvGrpSpPr>
        <p:grpSpPr>
          <a:xfrm>
            <a:off x="1779187" y="3087790"/>
            <a:ext cx="20838326" cy="8620145"/>
            <a:chOff x="0" y="0"/>
            <a:chExt cx="20838325" cy="8620143"/>
          </a:xfrm>
        </p:grpSpPr>
        <p:grpSp>
          <p:nvGrpSpPr>
            <p:cNvPr id="273" name="Group"/>
            <p:cNvGrpSpPr/>
            <p:nvPr/>
          </p:nvGrpSpPr>
          <p:grpSpPr>
            <a:xfrm>
              <a:off x="0" y="-1"/>
              <a:ext cx="14041736" cy="8620145"/>
              <a:chOff x="0" y="0"/>
              <a:chExt cx="14041735" cy="8620143"/>
            </a:xfrm>
          </p:grpSpPr>
          <p:sp>
            <p:nvSpPr>
              <p:cNvPr id="231" name="Oval"/>
              <p:cNvSpPr/>
              <p:nvPr/>
            </p:nvSpPr>
            <p:spPr>
              <a:xfrm>
                <a:off x="2017342" y="102085"/>
                <a:ext cx="5839435" cy="5678399"/>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2" name="Oval"/>
              <p:cNvSpPr/>
              <p:nvPr/>
            </p:nvSpPr>
            <p:spPr>
              <a:xfrm>
                <a:off x="184842" y="3828498"/>
                <a:ext cx="3975168" cy="4416607"/>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42" name="Group"/>
              <p:cNvGrpSpPr/>
              <p:nvPr/>
            </p:nvGrpSpPr>
            <p:grpSpPr>
              <a:xfrm>
                <a:off x="0" y="-1"/>
                <a:ext cx="12070371" cy="8620145"/>
                <a:chOff x="0" y="0"/>
                <a:chExt cx="12070370" cy="8620143"/>
              </a:xfrm>
            </p:grpSpPr>
            <p:sp>
              <p:nvSpPr>
                <p:cNvPr id="233"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4"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5"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6"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7"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8"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9"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0"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1"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43" name="Group"/>
              <p:cNvSpPr/>
              <p:nvPr/>
            </p:nvSpPr>
            <p:spPr>
              <a:xfrm flipH="1">
                <a:off x="8254125" y="324076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1" name="Group"/>
              <p:cNvGrpSpPr/>
              <p:nvPr/>
            </p:nvGrpSpPr>
            <p:grpSpPr>
              <a:xfrm>
                <a:off x="1276121" y="5718576"/>
                <a:ext cx="4680978" cy="2657912"/>
                <a:chOff x="0" y="0"/>
                <a:chExt cx="4680977" cy="2657911"/>
              </a:xfrm>
            </p:grpSpPr>
            <p:sp>
              <p:nvSpPr>
                <p:cNvPr id="245"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7"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9"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0"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52" name="Oval"/>
              <p:cNvSpPr/>
              <p:nvPr/>
            </p:nvSpPr>
            <p:spPr>
              <a:xfrm>
                <a:off x="3525593" y="7278044"/>
                <a:ext cx="1361974"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62" name="Group"/>
              <p:cNvGrpSpPr/>
              <p:nvPr/>
            </p:nvGrpSpPr>
            <p:grpSpPr>
              <a:xfrm>
                <a:off x="3966058" y="1529137"/>
                <a:ext cx="6573737" cy="5860405"/>
                <a:chOff x="0" y="0"/>
                <a:chExt cx="6573735" cy="5860404"/>
              </a:xfrm>
            </p:grpSpPr>
            <p:grpSp>
              <p:nvGrpSpPr>
                <p:cNvPr id="260" name="Group"/>
                <p:cNvGrpSpPr/>
                <p:nvPr/>
              </p:nvGrpSpPr>
              <p:grpSpPr>
                <a:xfrm>
                  <a:off x="0" y="0"/>
                  <a:ext cx="6573736" cy="5860405"/>
                  <a:chOff x="0" y="0"/>
                  <a:chExt cx="6573735" cy="5860404"/>
                </a:xfrm>
              </p:grpSpPr>
              <p:sp>
                <p:nvSpPr>
                  <p:cNvPr id="25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9" name="Group"/>
                  <p:cNvGrpSpPr/>
                  <p:nvPr/>
                </p:nvGrpSpPr>
                <p:grpSpPr>
                  <a:xfrm>
                    <a:off x="0" y="0"/>
                    <a:ext cx="3425567" cy="5860405"/>
                    <a:chOff x="0" y="0"/>
                    <a:chExt cx="3425566" cy="5860404"/>
                  </a:xfrm>
                </p:grpSpPr>
                <p:sp>
                  <p:nvSpPr>
                    <p:cNvPr id="25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26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69" name="Group"/>
              <p:cNvGrpSpPr/>
              <p:nvPr/>
            </p:nvGrpSpPr>
            <p:grpSpPr>
              <a:xfrm>
                <a:off x="4737584" y="4478672"/>
                <a:ext cx="7116032" cy="4040563"/>
                <a:chOff x="0" y="0"/>
                <a:chExt cx="7116031" cy="4040562"/>
              </a:xfrm>
            </p:grpSpPr>
            <p:sp>
              <p:nvSpPr>
                <p:cNvPr id="26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70"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 name="Group"/>
              <p:cNvSpPr/>
              <p:nvPr/>
            </p:nvSpPr>
            <p:spPr>
              <a:xfrm flipH="1">
                <a:off x="8254125" y="324076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 name="Group"/>
              <p:cNvSpPr/>
              <p:nvPr/>
            </p:nvSpPr>
            <p:spPr>
              <a:xfrm>
                <a:off x="8254125" y="478300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274" name="Screen Shot 2015-05-18 at 6.40.05 PM.png" descr="Screen Shot 2015-05-18 at 6.40.05 PM.png"/>
            <p:cNvPicPr>
              <a:picLocks noChangeAspect="1"/>
            </p:cNvPicPr>
            <p:nvPr/>
          </p:nvPicPr>
          <p:blipFill>
            <a:blip r:embed="rId3"/>
            <a:stretch>
              <a:fillRect/>
            </a:stretch>
          </p:blipFill>
          <p:spPr>
            <a:xfrm>
              <a:off x="14078680" y="2552989"/>
              <a:ext cx="6759646" cy="4603552"/>
            </a:xfrm>
            <a:prstGeom prst="rect">
              <a:avLst/>
            </a:prstGeom>
            <a:ln w="12700" cap="flat">
              <a:noFill/>
              <a:miter lim="400000"/>
            </a:ln>
            <a:effectLst/>
          </p:spPr>
        </p:pic>
      </p:grpSp>
      <p:sp>
        <p:nvSpPr>
          <p:cNvPr id="276"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81" name="Change display"/>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Change display</a:t>
            </a:r>
          </a:p>
        </p:txBody>
      </p:sp>
      <p:pic>
        <p:nvPicPr>
          <p:cNvPr id="282" name="Screen Shot 2016-02-16 at 3.46.22 PM.png" descr="Screen Shot 2016-02-16 at 3.46.22 PM.png"/>
          <p:cNvPicPr>
            <a:picLocks noChangeAspect="1"/>
          </p:cNvPicPr>
          <p:nvPr/>
        </p:nvPicPr>
        <p:blipFill>
          <a:blip r:embed="rId3"/>
          <a:stretch>
            <a:fillRect/>
          </a:stretch>
        </p:blipFill>
        <p:spPr>
          <a:xfrm>
            <a:off x="5165144" y="2881853"/>
            <a:ext cx="14053712" cy="9013760"/>
          </a:xfrm>
          <a:prstGeom prst="rect">
            <a:avLst/>
          </a:prstGeom>
          <a:ln w="12700">
            <a:miter lim="400000"/>
          </a:ln>
          <a:effectLst>
            <a:outerShdw blurRad="381000" dist="39085" dir="5400000" rotWithShape="0">
              <a:srgbClr val="000000">
                <a:alpha val="88158"/>
              </a:srgbClr>
            </a:outerShdw>
          </a:effectLst>
        </p:spPr>
      </p:pic>
      <p:pic>
        <p:nvPicPr>
          <p:cNvPr id="283" name="Oval Circle" descr="Oval Circle"/>
          <p:cNvPicPr>
            <a:picLocks/>
          </p:cNvPicPr>
          <p:nvPr/>
        </p:nvPicPr>
        <p:blipFill>
          <a:blip r:embed="rId4"/>
          <a:stretch>
            <a:fillRect/>
          </a:stretch>
        </p:blipFill>
        <p:spPr>
          <a:xfrm>
            <a:off x="16804307" y="3265844"/>
            <a:ext cx="959816" cy="897928"/>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289" name="Screen Shot 2016-02-16 at 3.46.43 PM.png" descr="Screen Shot 2016-02-16 at 3.46.43 PM.png"/>
          <p:cNvPicPr>
            <a:picLocks noChangeAspect="1"/>
          </p:cNvPicPr>
          <p:nvPr/>
        </p:nvPicPr>
        <p:blipFill>
          <a:blip r:embed="rId3"/>
          <a:srcRect b="4132"/>
          <a:stretch>
            <a:fillRect/>
          </a:stretch>
        </p:blipFill>
        <p:spPr>
          <a:xfrm>
            <a:off x="4262834" y="2479877"/>
            <a:ext cx="15858177" cy="9648661"/>
          </a:xfrm>
          <a:prstGeom prst="rect">
            <a:avLst/>
          </a:prstGeom>
          <a:ln w="12700">
            <a:miter lim="400000"/>
          </a:ln>
        </p:spPr>
      </p:pic>
      <p:sp>
        <p:nvSpPr>
          <p:cNvPr id="290" name="Close an app"/>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Close an app</a:t>
            </a:r>
          </a:p>
        </p:txBody>
      </p:sp>
      <p:pic>
        <p:nvPicPr>
          <p:cNvPr id="291" name="Oval Circle" descr="Oval Circle"/>
          <p:cNvPicPr>
            <a:picLocks/>
          </p:cNvPicPr>
          <p:nvPr/>
        </p:nvPicPr>
        <p:blipFill>
          <a:blip r:embed="rId4"/>
          <a:stretch>
            <a:fillRect/>
          </a:stretch>
        </p:blipFill>
        <p:spPr>
          <a:xfrm>
            <a:off x="12486308" y="3596044"/>
            <a:ext cx="959815" cy="897928"/>
          </a:xfrm>
          <a:prstGeom prst="rect">
            <a:avLst/>
          </a:prstGeom>
        </p:spPr>
      </p:pic>
      <p:pic>
        <p:nvPicPr>
          <p:cNvPr id="293" name="Oval Circle" descr="Oval Circle"/>
          <p:cNvPicPr>
            <a:picLocks/>
          </p:cNvPicPr>
          <p:nvPr/>
        </p:nvPicPr>
        <p:blipFill>
          <a:blip r:embed="rId4"/>
          <a:stretch>
            <a:fillRect/>
          </a:stretch>
        </p:blipFill>
        <p:spPr>
          <a:xfrm>
            <a:off x="11712092" y="8159577"/>
            <a:ext cx="959816" cy="897928"/>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Rectangle"/>
          <p:cNvSpPr txBox="1">
            <a:spLocks noGrp="1"/>
          </p:cNvSpPr>
          <p:nvPr>
            <p:ph type="body" idx="21"/>
          </p:nvPr>
        </p:nvSpPr>
        <p:spPr>
          <a:prstGeom prst="rect">
            <a:avLst/>
          </a:prstGeom>
        </p:spPr>
        <p:txBody>
          <a:bodyPr/>
          <a:lstStyle/>
          <a:p>
            <a:endParaRPr dirty="0"/>
          </a:p>
        </p:txBody>
      </p:sp>
      <p:sp>
        <p:nvSpPr>
          <p:cNvPr id="4" name="Octagon 3">
            <a:extLst>
              <a:ext uri="{FF2B5EF4-FFF2-40B4-BE49-F238E27FC236}">
                <a16:creationId xmlns:a16="http://schemas.microsoft.com/office/drawing/2014/main" id="{E55A8467-7403-4D34-A4BC-9DD86437E99F}"/>
              </a:ext>
            </a:extLst>
          </p:cNvPr>
          <p:cNvSpPr/>
          <p:nvPr/>
        </p:nvSpPr>
        <p:spPr>
          <a:xfrm>
            <a:off x="6215940" y="7075786"/>
            <a:ext cx="2163907" cy="1973055"/>
          </a:xfrm>
          <a:prstGeom prst="octagon">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2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97"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98"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0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1"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grpSp>
        <p:nvGrpSpPr>
          <p:cNvPr id="304" name="Group"/>
          <p:cNvGrpSpPr/>
          <p:nvPr/>
        </p:nvGrpSpPr>
        <p:grpSpPr>
          <a:xfrm>
            <a:off x="4423825" y="2584070"/>
            <a:ext cx="17255925" cy="2274394"/>
            <a:chOff x="0" y="0"/>
            <a:chExt cx="17255922" cy="2274392"/>
          </a:xfrm>
        </p:grpSpPr>
        <p:pic>
          <p:nvPicPr>
            <p:cNvPr id="302" name="Screen Shot 2016-03-17 at 11.30.48 AM.png" descr="Screen Shot 2016-03-17 at 11.30.48 AM.png"/>
            <p:cNvPicPr>
              <a:picLocks noChangeAspect="1"/>
            </p:cNvPicPr>
            <p:nvPr/>
          </p:nvPicPr>
          <p:blipFill>
            <a:blip r:embed="rId7"/>
            <a:stretch>
              <a:fillRect/>
            </a:stretch>
          </p:blipFill>
          <p:spPr>
            <a:xfrm>
              <a:off x="0" y="0"/>
              <a:ext cx="3809805" cy="1997075"/>
            </a:xfrm>
            <a:prstGeom prst="rect">
              <a:avLst/>
            </a:prstGeom>
            <a:ln w="12700" cap="flat">
              <a:noFill/>
              <a:miter lim="400000"/>
            </a:ln>
            <a:effectLst/>
          </p:spPr>
        </p:pic>
        <p:sp>
          <p:nvSpPr>
            <p:cNvPr id="303" name="Open a new Shiny app with…"/>
            <p:cNvSpPr txBox="1"/>
            <p:nvPr/>
          </p:nvSpPr>
          <p:spPr>
            <a:xfrm>
              <a:off x="5028152" y="185174"/>
              <a:ext cx="12227771" cy="20892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914400">
                <a:tabLst>
                  <a:tab pos="914400" algn="l"/>
                </a:tabLst>
                <a:defRPr>
                  <a:solidFill>
                    <a:srgbClr val="000000"/>
                  </a:solidFill>
                  <a:latin typeface="+mj-lt"/>
                  <a:ea typeface="+mj-ea"/>
                  <a:cs typeface="+mj-cs"/>
                  <a:sym typeface="Helvetica"/>
                </a:defRPr>
              </a:pPr>
              <a:r>
                <a:t>Open a new Shiny app with </a:t>
              </a:r>
            </a:p>
            <a:p>
              <a:pPr algn="l" defTabSz="914400">
                <a:tabLst>
                  <a:tab pos="914400" algn="l"/>
                </a:tabLst>
                <a:defRPr b="1">
                  <a:solidFill>
                    <a:srgbClr val="0365C0"/>
                  </a:solidFill>
                  <a:latin typeface="Helvetica Neue"/>
                  <a:ea typeface="Helvetica Neue"/>
                  <a:cs typeface="Helvetica Neue"/>
                  <a:sym typeface="Helvetica Neue"/>
                </a:defRPr>
              </a:pPr>
              <a:r>
                <a:t>File ▶︎ New File ▶︎ Shiny Web App…</a:t>
              </a:r>
            </a:p>
          </p:txBody>
        </p:sp>
      </p:grpSp>
      <p:grpSp>
        <p:nvGrpSpPr>
          <p:cNvPr id="312" name="Group"/>
          <p:cNvGrpSpPr/>
          <p:nvPr/>
        </p:nvGrpSpPr>
        <p:grpSpPr>
          <a:xfrm>
            <a:off x="3732270" y="4553470"/>
            <a:ext cx="17834942" cy="2306367"/>
            <a:chOff x="0" y="0"/>
            <a:chExt cx="17834940" cy="2306365"/>
          </a:xfrm>
        </p:grpSpPr>
        <p:grpSp>
          <p:nvGrpSpPr>
            <p:cNvPr id="310" name="Group"/>
            <p:cNvGrpSpPr/>
            <p:nvPr/>
          </p:nvGrpSpPr>
          <p:grpSpPr>
            <a:xfrm>
              <a:off x="0" y="0"/>
              <a:ext cx="4844261" cy="2162355"/>
              <a:chOff x="0" y="0"/>
              <a:chExt cx="4844260" cy="2162354"/>
            </a:xfrm>
          </p:grpSpPr>
          <p:sp>
            <p:nvSpPr>
              <p:cNvPr id="305" name="Rounded Rectangle"/>
              <p:cNvSpPr/>
              <p:nvPr/>
            </p:nvSpPr>
            <p:spPr>
              <a:xfrm>
                <a:off x="478560" y="752420"/>
                <a:ext cx="3942281"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6" name="Run App"/>
              <p:cNvSpPr txBox="1"/>
              <p:nvPr/>
            </p:nvSpPr>
            <p:spPr>
              <a:xfrm>
                <a:off x="961972" y="1003578"/>
                <a:ext cx="3518016" cy="8846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12700">
                  <a:defRPr sz="5200">
                    <a:solidFill>
                      <a:srgbClr val="000000"/>
                    </a:solidFill>
                    <a:latin typeface="Damascus Regular"/>
                    <a:ea typeface="Damascus Regular"/>
                    <a:cs typeface="Damascus Regular"/>
                    <a:sym typeface="Damascus Regular"/>
                  </a:defRPr>
                </a:lvl1pPr>
              </a:lstStyle>
              <a:p>
                <a:r>
                  <a:t>Run App</a:t>
                </a:r>
              </a:p>
            </p:txBody>
          </p:sp>
          <p:sp>
            <p:nvSpPr>
              <p:cNvPr id="307" name="Triangle"/>
              <p:cNvSpPr/>
              <p:nvPr/>
            </p:nvSpPr>
            <p:spPr>
              <a:xfrm rot="13500000">
                <a:off x="550605" y="1174147"/>
                <a:ext cx="563054" cy="543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882B"/>
              </a:solidFill>
              <a:ln w="12700" cap="flat">
                <a:noFill/>
                <a:miter lim="400000"/>
              </a:ln>
              <a:effectLst>
                <a:outerShdw blurRad="355600" rotWithShape="0">
                  <a:srgbClr val="000000">
                    <a:alpha val="75000"/>
                  </a:srgbClr>
                </a:outerShdw>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8" name="Oval"/>
              <p:cNvSpPr/>
              <p:nvPr/>
            </p:nvSpPr>
            <p:spPr>
              <a:xfrm>
                <a:off x="0" y="0"/>
                <a:ext cx="4844261"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 name="Rounded Rectangle"/>
              <p:cNvSpPr/>
              <p:nvPr/>
            </p:nvSpPr>
            <p:spPr>
              <a:xfrm>
                <a:off x="478560" y="752420"/>
                <a:ext cx="3935936"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11" name="Launch the app by opening app.R and…"/>
            <p:cNvSpPr txBox="1"/>
            <p:nvPr/>
          </p:nvSpPr>
          <p:spPr>
            <a:xfrm>
              <a:off x="5719708" y="492113"/>
              <a:ext cx="12115233" cy="1814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Launch the app by opening app.R and </a:t>
              </a:r>
            </a:p>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clicking</a:t>
              </a:r>
              <a:r>
                <a:t> </a:t>
              </a:r>
              <a:r>
                <a:rPr b="1">
                  <a:solidFill>
                    <a:srgbClr val="0365C0"/>
                  </a:solidFill>
                </a:rPr>
                <a:t>Run App</a:t>
              </a:r>
            </a:p>
          </p:txBody>
        </p:sp>
      </p:grpSp>
      <p:grpSp>
        <p:nvGrpSpPr>
          <p:cNvPr id="317" name="Group"/>
          <p:cNvGrpSpPr/>
          <p:nvPr/>
        </p:nvGrpSpPr>
        <p:grpSpPr>
          <a:xfrm>
            <a:off x="7297911" y="7657094"/>
            <a:ext cx="16419342" cy="1814256"/>
            <a:chOff x="928599" y="512460"/>
            <a:chExt cx="16297917" cy="1814254"/>
          </a:xfrm>
        </p:grpSpPr>
        <p:sp>
          <p:nvSpPr>
            <p:cNvPr id="313" name="Close app by clicking the stop sign icon"/>
            <p:cNvSpPr txBox="1"/>
            <p:nvPr/>
          </p:nvSpPr>
          <p:spPr>
            <a:xfrm>
              <a:off x="2961244" y="512460"/>
              <a:ext cx="14265272" cy="18142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b="1">
                  <a:solidFill>
                    <a:srgbClr val="0365C0"/>
                  </a:solidFill>
                </a:rPr>
                <a:t>Close app</a:t>
              </a:r>
              <a:r>
                <a:t> </a:t>
              </a:r>
              <a:r>
                <a:rPr>
                  <a:latin typeface="+mj-lt"/>
                  <a:ea typeface="+mj-ea"/>
                  <a:cs typeface="+mj-cs"/>
                  <a:sym typeface="Helvetica"/>
                </a:rPr>
                <a:t>by clicking the stop sign icon</a:t>
              </a:r>
            </a:p>
          </p:txBody>
        </p:sp>
        <p:sp>
          <p:nvSpPr>
            <p:cNvPr id="315" name="STOP"/>
            <p:cNvSpPr/>
            <p:nvPr/>
          </p:nvSpPr>
          <p:spPr>
            <a:xfrm>
              <a:off x="928599" y="915898"/>
              <a:ext cx="1270001" cy="1270002"/>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584200">
                <a:defRPr sz="4600">
                  <a:solidFill>
                    <a:srgbClr val="FFFFFF"/>
                  </a:solidFill>
                  <a:latin typeface="Helvetica Neue Bold Condensed"/>
                  <a:ea typeface="Helvetica Neue Bold Condensed"/>
                  <a:cs typeface="Helvetica Neue Bold Condensed"/>
                  <a:sym typeface="Helvetica Neue Bold Condensed"/>
                </a:defRPr>
              </a:lvl1pPr>
            </a:lstStyle>
            <a:p>
              <a:r>
                <a:rPr dirty="0"/>
                <a:t>STOP</a:t>
              </a:r>
            </a:p>
          </p:txBody>
        </p:sp>
      </p:grpSp>
      <p:grpSp>
        <p:nvGrpSpPr>
          <p:cNvPr id="324" name="Group"/>
          <p:cNvGrpSpPr/>
          <p:nvPr/>
        </p:nvGrpSpPr>
        <p:grpSpPr>
          <a:xfrm>
            <a:off x="6394409" y="9300133"/>
            <a:ext cx="13817632" cy="1911067"/>
            <a:chOff x="32016" y="569207"/>
            <a:chExt cx="13817630" cy="1911065"/>
          </a:xfrm>
        </p:grpSpPr>
        <p:sp>
          <p:nvSpPr>
            <p:cNvPr id="318" name="Select view mode in the drop down menu next to Run App"/>
            <p:cNvSpPr txBox="1"/>
            <p:nvPr/>
          </p:nvSpPr>
          <p:spPr>
            <a:xfrm>
              <a:off x="3089584" y="569207"/>
              <a:ext cx="10760062" cy="18317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584200">
                <a:spcBef>
                  <a:spcPts val="2400"/>
                </a:spcBef>
                <a:defRPr>
                  <a:solidFill>
                    <a:srgbClr val="000000"/>
                  </a:solidFill>
                  <a:latin typeface="Helvetica Neue"/>
                  <a:ea typeface="Helvetica Neue"/>
                  <a:cs typeface="Helvetica Neue"/>
                  <a:sym typeface="Helvetica Neue"/>
                </a:defRPr>
              </a:pPr>
              <a:r>
                <a:rPr b="1">
                  <a:solidFill>
                    <a:srgbClr val="0365C0"/>
                  </a:solidFill>
                </a:rPr>
                <a:t>Select view mode</a:t>
              </a:r>
              <a:r>
                <a:t> </a:t>
              </a:r>
              <a:r>
                <a:rPr>
                  <a:latin typeface="+mj-lt"/>
                  <a:ea typeface="+mj-ea"/>
                  <a:cs typeface="+mj-cs"/>
                  <a:sym typeface="Helvetica"/>
                </a:rPr>
                <a:t>in the drop down menu next to Run App</a:t>
              </a:r>
            </a:p>
          </p:txBody>
        </p:sp>
        <p:grpSp>
          <p:nvGrpSpPr>
            <p:cNvPr id="323" name="Group"/>
            <p:cNvGrpSpPr/>
            <p:nvPr/>
          </p:nvGrpSpPr>
          <p:grpSpPr>
            <a:xfrm>
              <a:off x="32016" y="752420"/>
              <a:ext cx="1960138" cy="1727852"/>
              <a:chOff x="32016" y="752420"/>
              <a:chExt cx="1960137" cy="1727851"/>
            </a:xfrm>
          </p:grpSpPr>
          <p:sp>
            <p:nvSpPr>
              <p:cNvPr id="319" name="Rounded Rectangle"/>
              <p:cNvSpPr/>
              <p:nvPr/>
            </p:nvSpPr>
            <p:spPr>
              <a:xfrm>
                <a:off x="260144" y="752420"/>
                <a:ext cx="1438899"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 name="Triangle"/>
              <p:cNvSpPr/>
              <p:nvPr/>
            </p:nvSpPr>
            <p:spPr>
              <a:xfrm rot="18960000">
                <a:off x="702594" y="1112063"/>
                <a:ext cx="618982" cy="5994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0000"/>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1" name="Oval"/>
              <p:cNvSpPr/>
              <p:nvPr/>
            </p:nvSpPr>
            <p:spPr>
              <a:xfrm>
                <a:off x="32016" y="832978"/>
                <a:ext cx="1960137"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2" name="Rounded Rectangle"/>
              <p:cNvSpPr/>
              <p:nvPr/>
            </p:nvSpPr>
            <p:spPr>
              <a:xfrm>
                <a:off x="260144" y="752420"/>
                <a:ext cx="1431133"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pic>
        <p:nvPicPr>
          <p:cNvPr id="325" name="timer_3min.mov" descr="timer_3min.mov"/>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5"/>
                </p:tgtEl>
              </p:cMediaNode>
            </p:video>
            <p:seq concurrent="1" prevAc="none" nextAc="seek">
              <p:cTn id="8" restart="whenNotActive" fill="hold" evtFilter="cancelBubble" nodeType="interactiveSeq">
                <p:stCondLst>
                  <p:cond evt="onClick" delay="0">
                    <p:tgtEl>
                      <p:spTgt spid="3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5"/>
                                        </p:tgtEl>
                                      </p:cBhvr>
                                    </p:cmd>
                                  </p:childTnLst>
                                </p:cTn>
                              </p:par>
                            </p:childTnLst>
                          </p:cTn>
                        </p:par>
                      </p:childTnLst>
                    </p:cTn>
                  </p:par>
                </p:childTnLst>
              </p:cTn>
              <p:nextCondLst>
                <p:cond evt="onClick" delay="0">
                  <p:tgtEl>
                    <p:spTgt spid="32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Anatomy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Anatomy of</a:t>
            </a:r>
          </a:p>
          <a:p>
            <a:pPr marL="0" indent="0" algn="r" defTabSz="800735">
              <a:spcBef>
                <a:spcPts val="6300"/>
              </a:spcBef>
              <a:buSzTx/>
              <a:buNone/>
              <a:defRPr sz="20370">
                <a:solidFill>
                  <a:srgbClr val="DBDBDB"/>
                </a:solidFill>
              </a:defRPr>
            </a:pPr>
            <a:r>
              <a:t>a Shiny app</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what’s in an app?"/>
          <p:cNvSpPr txBox="1">
            <a:spLocks noGrp="1"/>
          </p:cNvSpPr>
          <p:nvPr>
            <p:ph type="body" idx="21"/>
          </p:nvPr>
        </p:nvSpPr>
        <p:spPr>
          <a:prstGeom prst="rect">
            <a:avLst/>
          </a:prstGeom>
        </p:spPr>
        <p:txBody>
          <a:bodyPr/>
          <a:lstStyle/>
          <a:p>
            <a:r>
              <a:t>what’s in an app?</a:t>
            </a:r>
          </a:p>
        </p:txBody>
      </p:sp>
      <p:sp>
        <p:nvSpPr>
          <p:cNvPr id="332" name="Rectangle"/>
          <p:cNvSpPr/>
          <p:nvPr/>
        </p:nvSpPr>
        <p:spPr>
          <a:xfrm>
            <a:off x="1953551" y="2451100"/>
            <a:ext cx="13364897" cy="8813800"/>
          </a:xfrm>
          <a:prstGeom prst="rect">
            <a:avLst/>
          </a:prstGeom>
          <a:solidFill>
            <a:srgbClr val="F0F2F4"/>
          </a:soli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3" name="library(shiny)…"/>
          <p:cNvSpPr txBox="1"/>
          <p:nvPr/>
        </p:nvSpPr>
        <p:spPr>
          <a:xfrm>
            <a:off x="2216448" y="3269541"/>
            <a:ext cx="13101999" cy="7176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72516">
              <a:spcBef>
                <a:spcPts val="2300"/>
              </a:spcBef>
              <a:defRPr sz="4508">
                <a:solidFill>
                  <a:srgbClr val="A6AAA9"/>
                </a:solidFill>
                <a:latin typeface="Monaco"/>
                <a:ea typeface="Monaco"/>
                <a:cs typeface="Monaco"/>
                <a:sym typeface="Monaco"/>
              </a:defRPr>
            </a:pPr>
            <a:r>
              <a:t>library(shiny)</a:t>
            </a:r>
          </a:p>
          <a:p>
            <a:pPr algn="l" defTabSz="572516">
              <a:spcBef>
                <a:spcPts val="2300"/>
              </a:spcBef>
              <a:defRPr sz="4508">
                <a:solidFill>
                  <a:srgbClr val="000000"/>
                </a:solidFill>
                <a:latin typeface="Monaco"/>
                <a:ea typeface="Monaco"/>
                <a:cs typeface="Monaco"/>
                <a:sym typeface="Monaco"/>
              </a:defRPr>
            </a:pPr>
            <a:r>
              <a:t>ui &lt;- fluidPage()</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server &lt;- function(input, output) {}</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shinyApp(ui = ui, server = server)</a:t>
            </a:r>
          </a:p>
        </p:txBody>
      </p:sp>
      <p:grpSp>
        <p:nvGrpSpPr>
          <p:cNvPr id="336" name="Group"/>
          <p:cNvGrpSpPr/>
          <p:nvPr/>
        </p:nvGrpSpPr>
        <p:grpSpPr>
          <a:xfrm>
            <a:off x="8636000" y="3269541"/>
            <a:ext cx="15081250" cy="2857502"/>
            <a:chOff x="0" y="0"/>
            <a:chExt cx="15081250" cy="2857500"/>
          </a:xfrm>
        </p:grpSpPr>
        <p:sp>
          <p:nvSpPr>
            <p:cNvPr id="334" name="User interface…"/>
            <p:cNvSpPr/>
            <p:nvPr/>
          </p:nvSpPr>
          <p:spPr>
            <a:xfrm>
              <a:off x="7468790" y="12699"/>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User interface</a:t>
              </a:r>
            </a:p>
            <a:p>
              <a:pPr>
                <a:defRPr>
                  <a:solidFill>
                    <a:srgbClr val="212833"/>
                  </a:solidFill>
                </a:defRPr>
              </a:pPr>
              <a:r>
                <a:t>controls the layout and appearance of app</a:t>
              </a:r>
            </a:p>
          </p:txBody>
        </p:sp>
        <p:sp>
          <p:nvSpPr>
            <p:cNvPr id="335" name="Triangle"/>
            <p:cNvSpPr/>
            <p:nvPr/>
          </p:nvSpPr>
          <p:spPr>
            <a:xfrm rot="16200000">
              <a:off x="2299295" y="-2299296"/>
              <a:ext cx="2857501" cy="74560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339" name="Group"/>
          <p:cNvGrpSpPr/>
          <p:nvPr/>
        </p:nvGrpSpPr>
        <p:grpSpPr>
          <a:xfrm>
            <a:off x="14799667" y="6381749"/>
            <a:ext cx="8917583" cy="2857502"/>
            <a:chOff x="0" y="0"/>
            <a:chExt cx="8917582" cy="2857500"/>
          </a:xfrm>
        </p:grpSpPr>
        <p:sp>
          <p:nvSpPr>
            <p:cNvPr id="337" name="Server function…"/>
            <p:cNvSpPr/>
            <p:nvPr/>
          </p:nvSpPr>
          <p:spPr>
            <a:xfrm>
              <a:off x="1305123" y="12700"/>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Server function</a:t>
              </a:r>
            </a:p>
            <a:p>
              <a:pPr>
                <a:defRPr>
                  <a:solidFill>
                    <a:srgbClr val="212833"/>
                  </a:solidFill>
                </a:defRPr>
              </a:pPr>
              <a:r>
                <a:t>contains instructions </a:t>
              </a:r>
            </a:p>
            <a:p>
              <a:pPr>
                <a:defRPr>
                  <a:solidFill>
                    <a:srgbClr val="212833"/>
                  </a:solidFill>
                </a:defRPr>
              </a:pPr>
              <a:r>
                <a:t>needed to build app</a:t>
              </a:r>
            </a:p>
          </p:txBody>
        </p:sp>
        <p:sp>
          <p:nvSpPr>
            <p:cNvPr id="338" name="Triangle"/>
            <p:cNvSpPr/>
            <p:nvPr/>
          </p:nvSpPr>
          <p:spPr>
            <a:xfrm rot="16200000">
              <a:off x="-782539" y="782538"/>
              <a:ext cx="2857501" cy="12924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36"/>
                                        </p:tgtEl>
                                        <p:attrNameLst>
                                          <p:attrName>style.visibility</p:attrName>
                                        </p:attrNameLst>
                                      </p:cBhvr>
                                      <p:to>
                                        <p:strVal val="visible"/>
                                      </p:to>
                                    </p:set>
                                    <p:animEffect transition="in" filter="wipe(right)">
                                      <p:cBhvr>
                                        <p:cTn id="7" dur="10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339"/>
                                        </p:tgtEl>
                                        <p:attrNameLst>
                                          <p:attrName>style.visibility</p:attrName>
                                        </p:attrNameLst>
                                      </p:cBhvr>
                                      <p:to>
                                        <p:strVal val="visible"/>
                                      </p:to>
                                    </p:set>
                                    <p:animEffect transition="in" filter="wipe(right)">
                                      <p:cBhvr>
                                        <p:cTn id="12"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advAuto="0"/>
      <p:bldP spid="339"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eoffrey Arnold"/>
          <p:cNvSpPr txBox="1">
            <a:spLocks noGrp="1"/>
          </p:cNvSpPr>
          <p:nvPr>
            <p:ph type="body" idx="21"/>
          </p:nvPr>
        </p:nvSpPr>
        <p:spPr>
          <a:prstGeom prst="rect">
            <a:avLst/>
          </a:prstGeom>
        </p:spPr>
        <p:txBody>
          <a:bodyPr>
            <a:normAutofit lnSpcReduction="10000"/>
          </a:bodyPr>
          <a:lstStyle>
            <a:lvl1pPr marL="0" indent="0" algn="ctr" defTabSz="544830">
              <a:spcBef>
                <a:spcPts val="0"/>
              </a:spcBef>
              <a:buSzTx/>
              <a:buNone/>
              <a:defRPr sz="13728" b="1" cap="all">
                <a:solidFill>
                  <a:srgbClr val="000000"/>
                </a:solidFill>
                <a:latin typeface="Marker Felt"/>
                <a:ea typeface="Marker Felt"/>
                <a:cs typeface="Marker Felt"/>
                <a:sym typeface="Marker Felt"/>
              </a:defRPr>
            </a:lvl1pPr>
          </a:lstStyle>
          <a:p>
            <a:r>
              <a:t>Geoffrey Arnold</a:t>
            </a:r>
          </a:p>
        </p:txBody>
      </p:sp>
      <p:sp>
        <p:nvSpPr>
          <p:cNvPr id="170" name="geoffreylarnold @twitter"/>
          <p:cNvSpPr txBox="1">
            <a:spLocks noGrp="1"/>
          </p:cNvSpPr>
          <p:nvPr>
            <p:ph type="body" idx="22"/>
          </p:nvPr>
        </p:nvSpPr>
        <p:spPr>
          <a:xfrm>
            <a:off x="8805945" y="11050685"/>
            <a:ext cx="7938018" cy="1134315"/>
          </a:xfrm>
          <a:prstGeom prst="rect">
            <a:avLst/>
          </a:prstGeom>
        </p:spPr>
        <p:txBody>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geoffreylarnold</a:t>
            </a:r>
            <a:r>
              <a:t> </a:t>
            </a:r>
            <a:r>
              <a:rPr>
                <a:solidFill>
                  <a:srgbClr val="53585F"/>
                </a:solidFill>
              </a:rPr>
              <a:t>@twitter</a:t>
            </a:r>
          </a:p>
        </p:txBody>
      </p:sp>
      <p:sp>
        <p:nvSpPr>
          <p:cNvPr id="171" name="gla@andrew.cmu.edu"/>
          <p:cNvSpPr txBox="1"/>
          <p:nvPr/>
        </p:nvSpPr>
        <p:spPr>
          <a:xfrm>
            <a:off x="8805945" y="12127403"/>
            <a:ext cx="7938018" cy="1134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lgn="l" defTabSz="584200">
              <a:defRPr sz="5600" u="sng">
                <a:solidFill>
                  <a:srgbClr val="000000"/>
                </a:solidFill>
                <a:latin typeface="Helvetica Neue"/>
                <a:ea typeface="Helvetica Neue"/>
                <a:cs typeface="Helvetica Neue"/>
                <a:sym typeface="Helvetica Neue"/>
                <a:hlinkClick r:id="rId2"/>
              </a:defRPr>
            </a:lvl1pPr>
          </a:lstStyle>
          <a:p>
            <a:pPr>
              <a:defRPr u="none"/>
            </a:pPr>
            <a:r>
              <a:rPr u="sng">
                <a:hlinkClick r:id="rId2"/>
              </a:rPr>
              <a:t>gla@andrew.cmu.edu</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4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44" name="Let’s build a simple movie browser app!"/>
          <p:cNvSpPr txBox="1"/>
          <p:nvPr/>
        </p:nvSpPr>
        <p:spPr>
          <a:xfrm>
            <a:off x="6210352" y="3618207"/>
            <a:ext cx="15663554"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j-lt"/>
                <a:ea typeface="+mj-ea"/>
                <a:cs typeface="+mj-cs"/>
                <a:sym typeface="Helvetica"/>
              </a:defRPr>
            </a:lvl1pPr>
          </a:lstStyle>
          <a:p>
            <a:r>
              <a:t>Let’s build a simple movie browser app!</a:t>
            </a:r>
          </a:p>
        </p:txBody>
      </p:sp>
      <p:pic>
        <p:nvPicPr>
          <p:cNvPr id="345" name="Image" descr="Image"/>
          <p:cNvPicPr>
            <a:picLocks noChangeAspect="1"/>
          </p:cNvPicPr>
          <p:nvPr/>
        </p:nvPicPr>
        <p:blipFill>
          <a:blip r:embed="rId3"/>
          <a:stretch>
            <a:fillRect/>
          </a:stretch>
        </p:blipFill>
        <p:spPr>
          <a:xfrm>
            <a:off x="3006672" y="2576807"/>
            <a:ext cx="3251201" cy="3251201"/>
          </a:xfrm>
          <a:prstGeom prst="rect">
            <a:avLst/>
          </a:prstGeom>
          <a:ln w="12700">
            <a:miter lim="400000"/>
          </a:ln>
        </p:spPr>
      </p:pic>
      <p:pic>
        <p:nvPicPr>
          <p:cNvPr id="346" name="Image" descr="Image"/>
          <p:cNvPicPr>
            <a:picLocks noChangeAspect="1"/>
          </p:cNvPicPr>
          <p:nvPr/>
        </p:nvPicPr>
        <p:blipFill>
          <a:blip r:embed="rId4"/>
          <a:stretch>
            <a:fillRect/>
          </a:stretch>
        </p:blipFill>
        <p:spPr>
          <a:xfrm>
            <a:off x="3366979" y="7216125"/>
            <a:ext cx="1874586" cy="1874585"/>
          </a:xfrm>
          <a:prstGeom prst="rect">
            <a:avLst/>
          </a:prstGeom>
          <a:ln w="12700">
            <a:miter lim="400000"/>
          </a:ln>
        </p:spPr>
      </p:pic>
      <p:sp>
        <p:nvSpPr>
          <p:cNvPr id="347" name="movies.Rdata"/>
          <p:cNvSpPr txBox="1"/>
          <p:nvPr/>
        </p:nvSpPr>
        <p:spPr>
          <a:xfrm>
            <a:off x="5574272" y="7216125"/>
            <a:ext cx="4687045"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Monaco"/>
                <a:ea typeface="Monaco"/>
                <a:cs typeface="Monaco"/>
                <a:sym typeface="Monaco"/>
              </a:defRPr>
            </a:lvl1pPr>
          </a:lstStyle>
          <a:p>
            <a:r>
              <a:t>movies.Rdata</a:t>
            </a:r>
          </a:p>
        </p:txBody>
      </p:sp>
      <p:sp>
        <p:nvSpPr>
          <p:cNvPr id="348" name="Data from IMDB and Rotten Tomatoes on random sample of 651 movies released in the US between 1970 and 2014"/>
          <p:cNvSpPr txBox="1"/>
          <p:nvPr/>
        </p:nvSpPr>
        <p:spPr>
          <a:xfrm>
            <a:off x="5574271" y="7984482"/>
            <a:ext cx="15803057" cy="238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a:latin typeface="+mj-lt"/>
                <a:ea typeface="+mj-ea"/>
                <a:cs typeface="+mj-cs"/>
                <a:sym typeface="Helvetica"/>
              </a:defRPr>
            </a:lvl1pPr>
          </a:lstStyle>
          <a:p>
            <a:r>
              <a:t>Data from IMDB and Rotten Tomatoes on random sample of 651 movies released in the US between 1970 and 2014</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353" name="Image" descr="Image"/>
          <p:cNvPicPr>
            <a:picLocks noChangeAspect="1"/>
          </p:cNvPicPr>
          <p:nvPr/>
        </p:nvPicPr>
        <p:blipFill>
          <a:blip r:embed="rId3"/>
          <a:stretch>
            <a:fillRect/>
          </a:stretch>
        </p:blipFill>
        <p:spPr>
          <a:xfrm>
            <a:off x="2122794" y="0"/>
            <a:ext cx="20138412" cy="137160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APP Template"/>
          <p:cNvSpPr txBox="1">
            <a:spLocks noGrp="1"/>
          </p:cNvSpPr>
          <p:nvPr>
            <p:ph type="body" idx="21"/>
          </p:nvPr>
        </p:nvSpPr>
        <p:spPr>
          <a:prstGeom prst="rect">
            <a:avLst/>
          </a:prstGeom>
        </p:spPr>
        <p:txBody>
          <a:bodyPr/>
          <a:lstStyle/>
          <a:p>
            <a:r>
              <a:t>APP Template</a:t>
            </a:r>
          </a:p>
        </p:txBody>
      </p:sp>
      <p:sp>
        <p:nvSpPr>
          <p:cNvPr id="356"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57" name="library(shiny)…"/>
          <p:cNvSpPr txBox="1"/>
          <p:nvPr/>
        </p:nvSpPr>
        <p:spPr>
          <a:xfrm>
            <a:off x="3299338" y="2961765"/>
            <a:ext cx="17785323" cy="77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31622">
              <a:spcBef>
                <a:spcPts val="2100"/>
              </a:spcBef>
              <a:defRPr sz="4186">
                <a:solidFill>
                  <a:srgbClr val="A6AAA9"/>
                </a:solidFill>
                <a:latin typeface="Monaco"/>
                <a:ea typeface="Monaco"/>
                <a:cs typeface="Monaco"/>
                <a:sym typeface="Monaco"/>
              </a:defRPr>
            </a:pPr>
            <a:r>
              <a:t>library(shiny)</a:t>
            </a:r>
          </a:p>
          <a:p>
            <a:pPr algn="l" defTabSz="531622">
              <a:spcBef>
                <a:spcPts val="2100"/>
              </a:spcBef>
              <a:defRPr sz="4186">
                <a:solidFill>
                  <a:srgbClr val="A6AAA9"/>
                </a:solidFill>
                <a:latin typeface="Monaco"/>
                <a:ea typeface="Monaco"/>
                <a:cs typeface="Monaco"/>
                <a:sym typeface="Monaco"/>
              </a:defRPr>
            </a:pPr>
            <a:r>
              <a:t>library(ggplot2)</a:t>
            </a:r>
          </a:p>
          <a:p>
            <a:pPr algn="l" defTabSz="531622">
              <a:spcBef>
                <a:spcPts val="2100"/>
              </a:spcBef>
              <a:defRPr sz="4186">
                <a:solidFill>
                  <a:srgbClr val="A6AAA9"/>
                </a:solidFill>
                <a:latin typeface="Monaco"/>
                <a:ea typeface="Monaco"/>
                <a:cs typeface="Monaco"/>
                <a:sym typeface="Monaco"/>
              </a:defRPr>
            </a:pPr>
            <a:r>
              <a:t>load("movies.Rdata")</a:t>
            </a:r>
          </a:p>
          <a:p>
            <a:pPr algn="l" defTabSz="531622">
              <a:spcBef>
                <a:spcPts val="2100"/>
              </a:spcBef>
              <a:defRPr sz="4186">
                <a:solidFill>
                  <a:srgbClr val="000000"/>
                </a:solidFill>
                <a:latin typeface="Monaco"/>
                <a:ea typeface="Monaco"/>
                <a:cs typeface="Monaco"/>
                <a:sym typeface="Monaco"/>
              </a:defRPr>
            </a:pPr>
            <a:r>
              <a:t>ui &lt;- fluidPage()</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server &lt;- function(input, output) {}</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shinyApp(ui = ui, server = server)</a:t>
            </a:r>
          </a:p>
        </p:txBody>
      </p:sp>
      <p:grpSp>
        <p:nvGrpSpPr>
          <p:cNvPr id="360" name="Group"/>
          <p:cNvGrpSpPr/>
          <p:nvPr/>
        </p:nvGrpSpPr>
        <p:grpSpPr>
          <a:xfrm>
            <a:off x="10223698" y="3924299"/>
            <a:ext cx="13493553" cy="2857502"/>
            <a:chOff x="0" y="0"/>
            <a:chExt cx="13493551" cy="2857500"/>
          </a:xfrm>
        </p:grpSpPr>
        <p:sp>
          <p:nvSpPr>
            <p:cNvPr id="358" name="Dataset used for this app"/>
            <p:cNvSpPr/>
            <p:nvPr/>
          </p:nvSpPr>
          <p:spPr>
            <a:xfrm>
              <a:off x="5881092" y="12700"/>
              <a:ext cx="7612460" cy="2832100"/>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212833"/>
                  </a:solidFill>
                </a:defRPr>
              </a:lvl1pPr>
            </a:lstStyle>
            <a:p>
              <a:r>
                <a:t>Dataset used for this app</a:t>
              </a:r>
            </a:p>
          </p:txBody>
        </p:sp>
        <p:sp>
          <p:nvSpPr>
            <p:cNvPr id="359" name="Triangle"/>
            <p:cNvSpPr/>
            <p:nvPr/>
          </p:nvSpPr>
          <p:spPr>
            <a:xfrm rot="16200000">
              <a:off x="1505446" y="-1505447"/>
              <a:ext cx="2857501" cy="58683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60"/>
                                        </p:tgtEl>
                                        <p:attrNameLst>
                                          <p:attrName>style.visibility</p:attrName>
                                        </p:attrNameLst>
                                      </p:cBhvr>
                                      <p:to>
                                        <p:strVal val="visible"/>
                                      </p:to>
                                    </p:set>
                                    <p:animEffect transition="in" filter="wipe(right)">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User interfac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User interface</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6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6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000000"/>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t>ui &lt;- 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sidebarLayout(</a:t>
            </a:r>
          </a:p>
          <a:p>
            <a:pPr algn="l" defTabSz="233679">
              <a:spcBef>
                <a:spcPts val="400"/>
              </a:spcBef>
              <a:defRPr sz="2600">
                <a:solidFill>
                  <a:srgbClr val="000000"/>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sidebarPanel(</a:t>
            </a:r>
          </a:p>
          <a:p>
            <a:pPr algn="l" defTabSz="233679">
              <a:spcBef>
                <a:spcPts val="400"/>
              </a:spcBef>
              <a:defRPr sz="2600">
                <a:solidFill>
                  <a:srgbClr val="000000"/>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selectInput(inputId = "y", label = "Y-axis:",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"audience_score"),</a:t>
            </a:r>
          </a:p>
          <a:p>
            <a:pPr algn="l" defTabSz="233679">
              <a:spcBef>
                <a:spcPts val="400"/>
              </a:spcBef>
              <a:defRPr sz="2600">
                <a:solidFill>
                  <a:srgbClr val="000000"/>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selectInput(inputId = "x", label = "X-axis:",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"critics_score")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000000"/>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mainPanel(</a:t>
            </a:r>
          </a:p>
          <a:p>
            <a:pPr algn="l" defTabSz="233679">
              <a:spcBef>
                <a:spcPts val="400"/>
              </a:spcBef>
              <a:defRPr sz="2600">
                <a:solidFill>
                  <a:srgbClr val="000000"/>
                </a:solidFill>
                <a:latin typeface="Monaco"/>
                <a:ea typeface="Monaco"/>
                <a:cs typeface="Monaco"/>
                <a:sym typeface="Monaco"/>
              </a:defRPr>
            </a:pPr>
            <a:r>
              <a:t>      plotOutput(outputId = "scatterplot")</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74"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75"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6"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77"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380" name="Group"/>
          <p:cNvGrpSpPr/>
          <p:nvPr/>
        </p:nvGrpSpPr>
        <p:grpSpPr>
          <a:xfrm>
            <a:off x="4627330" y="115977"/>
            <a:ext cx="17507149" cy="2136975"/>
            <a:chOff x="0" y="0"/>
            <a:chExt cx="17507148" cy="2136973"/>
          </a:xfrm>
        </p:grpSpPr>
        <p:sp>
          <p:nvSpPr>
            <p:cNvPr id="378" name="Create fluid page layout"/>
            <p:cNvSpPr/>
            <p:nvPr/>
          </p:nvSpPr>
          <p:spPr>
            <a:xfrm>
              <a:off x="9894688"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FF9300"/>
                  </a:solidFill>
                </a:defRPr>
              </a:lvl1pPr>
            </a:lstStyle>
            <a:p>
              <a:r>
                <a:t>Create fluid page layout</a:t>
              </a:r>
            </a:p>
          </p:txBody>
        </p:sp>
        <p:sp>
          <p:nvSpPr>
            <p:cNvPr id="379" name="Triangle"/>
            <p:cNvSpPr/>
            <p:nvPr/>
          </p:nvSpPr>
          <p:spPr>
            <a:xfrm rot="16200000">
              <a:off x="3877468" y="-3870524"/>
              <a:ext cx="2130030" cy="9884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77"/>
                                        </p:tgtEl>
                                        <p:attrNameLst>
                                          <p:attrName>style.visibility</p:attrName>
                                        </p:attrNameLst>
                                      </p:cBhvr>
                                      <p:to>
                                        <p:strVal val="visible"/>
                                      </p:to>
                                    </p:set>
                                    <p:animEffect transition="in" filter="box(out)">
                                      <p:cBhvr>
                                        <p:cTn id="7" dur="1000"/>
                                        <p:tgtEl>
                                          <p:spTgt spid="377"/>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380"/>
                                        </p:tgtEl>
                                        <p:attrNameLst>
                                          <p:attrName>style.visibility</p:attrName>
                                        </p:attrNameLst>
                                      </p:cBhvr>
                                      <p:to>
                                        <p:strVal val="visible"/>
                                      </p:to>
                                    </p:set>
                                    <p:animEffect transition="in" filter="wipe(right)">
                                      <p:cBhvr>
                                        <p:cTn id="11"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advAuto="0"/>
      <p:bldP spid="380"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8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89"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390"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grpSp>
        <p:nvGrpSpPr>
          <p:cNvPr id="393" name="Group"/>
          <p:cNvGrpSpPr/>
          <p:nvPr/>
        </p:nvGrpSpPr>
        <p:grpSpPr>
          <a:xfrm>
            <a:off x="5071830" y="1624001"/>
            <a:ext cx="17075349" cy="2155430"/>
            <a:chOff x="0" y="0"/>
            <a:chExt cx="17075348" cy="2155428"/>
          </a:xfrm>
        </p:grpSpPr>
        <p:sp>
          <p:nvSpPr>
            <p:cNvPr id="391" name="Create a layout with a…"/>
            <p:cNvSpPr/>
            <p:nvPr/>
          </p:nvSpPr>
          <p:spPr>
            <a:xfrm>
              <a:off x="9462888" y="12700"/>
              <a:ext cx="7612461" cy="2136974"/>
            </a:xfrm>
            <a:prstGeom prst="rect">
              <a:avLst/>
            </a:prstGeom>
            <a:solidFill>
              <a:srgbClr val="FFFFFF"/>
            </a:solidFill>
            <a:ln w="25400" cap="flat">
              <a:solidFill>
                <a:srgbClr val="FF40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40FF"/>
                  </a:solidFill>
                </a:defRPr>
              </a:pPr>
              <a:r>
                <a:t>Create a layout with a </a:t>
              </a:r>
            </a:p>
            <a:p>
              <a:pPr>
                <a:defRPr>
                  <a:solidFill>
                    <a:srgbClr val="FF40FF"/>
                  </a:solidFill>
                </a:defRPr>
              </a:pPr>
              <a:r>
                <a:t>sidebar and main area</a:t>
              </a:r>
            </a:p>
          </p:txBody>
        </p:sp>
        <p:sp>
          <p:nvSpPr>
            <p:cNvPr id="392"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90"/>
                                        </p:tgtEl>
                                        <p:attrNameLst>
                                          <p:attrName>style.visibility</p:attrName>
                                        </p:attrNameLst>
                                      </p:cBhvr>
                                      <p:to>
                                        <p:strVal val="visible"/>
                                      </p:to>
                                    </p:set>
                                    <p:animEffect transition="in" filter="box(out)">
                                      <p:cBhvr>
                                        <p:cTn id="7" dur="500"/>
                                        <p:tgtEl>
                                          <p:spTgt spid="390"/>
                                        </p:tgtEl>
                                      </p:cBhvr>
                                    </p:animEffect>
                                  </p:childTnLst>
                                </p:cTn>
                              </p:par>
                            </p:childTnLst>
                          </p:cTn>
                        </p:par>
                        <p:par>
                          <p:cTn id="8" fill="hold">
                            <p:stCondLst>
                              <p:cond delay="500"/>
                            </p:stCondLst>
                            <p:childTnLst>
                              <p:par>
                                <p:cTn id="9" presetID="22" presetClass="entr" presetSubtype="2" fill="hold" grpId="0" nodeType="afterEffect">
                                  <p:stCondLst>
                                    <p:cond delay="0"/>
                                  </p:stCondLst>
                                  <p:iterate>
                                    <p:tmAbs val="0"/>
                                  </p:iterate>
                                  <p:childTnLst>
                                    <p:set>
                                      <p:cBhvr>
                                        <p:cTn id="10" fill="hold"/>
                                        <p:tgtEl>
                                          <p:spTgt spid="393"/>
                                        </p:tgtEl>
                                        <p:attrNameLst>
                                          <p:attrName>style.visibility</p:attrName>
                                        </p:attrNameLst>
                                      </p:cBhvr>
                                      <p:to>
                                        <p:strVal val="visible"/>
                                      </p:to>
                                    </p:set>
                                    <p:animEffect transition="in" filter="wipe(right)">
                                      <p:cBhvr>
                                        <p:cTn id="11"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animBg="1" advAuto="0"/>
      <p:bldP spid="393"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00"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1"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02"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03"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04"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07" name="Group"/>
          <p:cNvGrpSpPr/>
          <p:nvPr/>
        </p:nvGrpSpPr>
        <p:grpSpPr>
          <a:xfrm>
            <a:off x="5071830" y="2583258"/>
            <a:ext cx="17075349" cy="2155430"/>
            <a:chOff x="0" y="0"/>
            <a:chExt cx="17075348" cy="2155428"/>
          </a:xfrm>
        </p:grpSpPr>
        <p:sp>
          <p:nvSpPr>
            <p:cNvPr id="405" name="Create a sidebar panel containing input controls that can in turn be passed to sidebarLayout"/>
            <p:cNvSpPr/>
            <p:nvPr/>
          </p:nvSpPr>
          <p:spPr>
            <a:xfrm>
              <a:off x="9462888" y="1270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000">
                  <a:solidFill>
                    <a:srgbClr val="005493"/>
                  </a:solidFill>
                </a:defRPr>
              </a:pPr>
              <a:r>
                <a:t>Create a sidebar panel containing </a:t>
              </a:r>
              <a:r>
                <a:rPr b="1">
                  <a:latin typeface="Gill Sans"/>
                  <a:ea typeface="Gill Sans"/>
                  <a:cs typeface="Gill Sans"/>
                  <a:sym typeface="Gill Sans"/>
                </a:rPr>
                <a:t>input</a:t>
              </a:r>
              <a:r>
                <a:t> controls that can in turn be passed to </a:t>
              </a:r>
              <a:r>
                <a:rPr sz="3500">
                  <a:latin typeface="Monaco"/>
                  <a:ea typeface="Monaco"/>
                  <a:cs typeface="Monaco"/>
                  <a:sym typeface="Monaco"/>
                </a:rPr>
                <a:t>sidebarLayout</a:t>
              </a:r>
            </a:p>
          </p:txBody>
        </p:sp>
        <p:sp>
          <p:nvSpPr>
            <p:cNvPr id="406"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04"/>
                                        </p:tgtEl>
                                        <p:attrNameLst>
                                          <p:attrName>style.visibility</p:attrName>
                                        </p:attrNameLst>
                                      </p:cBhvr>
                                      <p:to>
                                        <p:strVal val="visible"/>
                                      </p:to>
                                    </p:set>
                                    <p:animEffect transition="in" filter="box(out)">
                                      <p:cBhvr>
                                        <p:cTn id="7" dur="1000"/>
                                        <p:tgtEl>
                                          <p:spTgt spid="404"/>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07"/>
                                        </p:tgtEl>
                                        <p:attrNameLst>
                                          <p:attrName>style.visibility</p:attrName>
                                        </p:attrNameLst>
                                      </p:cBhvr>
                                      <p:to>
                                        <p:strVal val="visible"/>
                                      </p:to>
                                    </p:set>
                                    <p:animEffect transition="in" filter="wipe(right)">
                                      <p:cBhvr>
                                        <p:cTn id="11" dur="10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advAuto="0"/>
      <p:bldP spid="407"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14"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5"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16"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17"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18"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22" name="Group"/>
          <p:cNvGrpSpPr/>
          <p:nvPr/>
        </p:nvGrpSpPr>
        <p:grpSpPr>
          <a:xfrm>
            <a:off x="11642238" y="3660973"/>
            <a:ext cx="12510679" cy="7785101"/>
            <a:chOff x="0" y="0"/>
            <a:chExt cx="12510678" cy="7785100"/>
          </a:xfrm>
        </p:grpSpPr>
        <p:pic>
          <p:nvPicPr>
            <p:cNvPr id="419" name="Image" descr="Image"/>
            <p:cNvPicPr>
              <a:picLocks noChangeAspect="1"/>
            </p:cNvPicPr>
            <p:nvPr/>
          </p:nvPicPr>
          <p:blipFill>
            <a:blip r:embed="rId4"/>
            <a:stretch>
              <a:fillRect/>
            </a:stretch>
          </p:blipFill>
          <p:spPr>
            <a:xfrm>
              <a:off x="2401478" y="12700"/>
              <a:ext cx="10109201" cy="7759701"/>
            </a:xfrm>
            <a:prstGeom prst="rect">
              <a:avLst/>
            </a:prstGeom>
            <a:ln w="25400" cap="flat">
              <a:solidFill>
                <a:srgbClr val="0433FF"/>
              </a:solidFill>
              <a:prstDash val="solid"/>
              <a:miter lim="400000"/>
            </a:ln>
            <a:effectLst/>
          </p:spPr>
        </p:pic>
        <p:sp>
          <p:nvSpPr>
            <p:cNvPr id="420" name="Triangle"/>
            <p:cNvSpPr/>
            <p:nvPr/>
          </p:nvSpPr>
          <p:spPr>
            <a:xfrm rot="16200000">
              <a:off x="125449" y="-107901"/>
              <a:ext cx="2155430" cy="23712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421" name="Triangle"/>
            <p:cNvSpPr/>
            <p:nvPr/>
          </p:nvSpPr>
          <p:spPr>
            <a:xfrm>
              <a:off x="0" y="2155428"/>
              <a:ext cx="2406328" cy="5629672"/>
            </a:xfrm>
            <a:custGeom>
              <a:avLst/>
              <a:gdLst/>
              <a:ahLst/>
              <a:cxnLst>
                <a:cxn ang="0">
                  <a:pos x="wd2" y="hd2"/>
                </a:cxn>
                <a:cxn ang="5400000">
                  <a:pos x="wd2" y="hd2"/>
                </a:cxn>
                <a:cxn ang="10800000">
                  <a:pos x="wd2" y="hd2"/>
                </a:cxn>
                <a:cxn ang="16200000">
                  <a:pos x="wd2" y="hd2"/>
                </a:cxn>
              </a:cxnLst>
              <a:rect l="0" t="0" r="r" b="b"/>
              <a:pathLst>
                <a:path w="21600" h="21600" extrusionOk="0">
                  <a:moveTo>
                    <a:pt x="21466" y="0"/>
                  </a:moveTo>
                  <a:lnTo>
                    <a:pt x="0" y="3159"/>
                  </a:lnTo>
                  <a:lnTo>
                    <a:pt x="21600" y="21600"/>
                  </a:lnTo>
                  <a:lnTo>
                    <a:pt x="21466" y="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endParaRPr/>
            </a:p>
          </p:txBody>
        </p:sp>
      </p:grpSp>
      <p:sp>
        <p:nvSpPr>
          <p:cNvPr id="423"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24"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23"/>
                                        </p:tgtEl>
                                        <p:attrNameLst>
                                          <p:attrName>style.visibility</p:attrName>
                                        </p:attrNameLst>
                                      </p:cBhvr>
                                      <p:to>
                                        <p:strVal val="visible"/>
                                      </p:to>
                                    </p:set>
                                    <p:animEffect transition="in" filter="box(out)">
                                      <p:cBhvr>
                                        <p:cTn id="7" dur="1000"/>
                                        <p:tgtEl>
                                          <p:spTgt spid="423"/>
                                        </p:tgtEl>
                                      </p:cBhvr>
                                    </p:animEffect>
                                  </p:childTnLst>
                                </p:cTn>
                              </p:par>
                            </p:childTnLst>
                          </p:cTn>
                        </p:par>
                        <p:par>
                          <p:cTn id="8" fill="hold">
                            <p:stCondLst>
                              <p:cond delay="1000"/>
                            </p:stCondLst>
                            <p:childTnLst>
                              <p:par>
                                <p:cTn id="9" presetID="4" presetClass="entr" presetSubtype="32" fill="hold" grpId="0" nodeType="afterEffect">
                                  <p:stCondLst>
                                    <p:cond delay="0"/>
                                  </p:stCondLst>
                                  <p:iterate>
                                    <p:tmAbs val="0"/>
                                  </p:iterate>
                                  <p:childTnLst>
                                    <p:set>
                                      <p:cBhvr>
                                        <p:cTn id="10" fill="hold"/>
                                        <p:tgtEl>
                                          <p:spTgt spid="424"/>
                                        </p:tgtEl>
                                        <p:attrNameLst>
                                          <p:attrName>style.visibility</p:attrName>
                                        </p:attrNameLst>
                                      </p:cBhvr>
                                      <p:to>
                                        <p:strVal val="visible"/>
                                      </p:to>
                                    </p:set>
                                    <p:animEffect transition="in" filter="box(out)">
                                      <p:cBhvr>
                                        <p:cTn id="11" dur="1000"/>
                                        <p:tgtEl>
                                          <p:spTgt spid="424"/>
                                        </p:tgtEl>
                                      </p:cBhvr>
                                    </p:animEffect>
                                  </p:childTnLst>
                                </p:cTn>
                              </p:par>
                            </p:childTnLst>
                          </p:cTn>
                        </p:par>
                        <p:par>
                          <p:cTn id="12" fill="hold">
                            <p:stCondLst>
                              <p:cond delay="2000"/>
                            </p:stCondLst>
                            <p:childTnLst>
                              <p:par>
                                <p:cTn id="13" presetID="22" presetClass="entr" presetSubtype="2" fill="hold" grpId="0" nodeType="afterEffect">
                                  <p:stCondLst>
                                    <p:cond delay="0"/>
                                  </p:stCondLst>
                                  <p:iterate>
                                    <p:tmAbs val="0"/>
                                  </p:iterate>
                                  <p:childTnLst>
                                    <p:set>
                                      <p:cBhvr>
                                        <p:cTn id="14" fill="hold"/>
                                        <p:tgtEl>
                                          <p:spTgt spid="422"/>
                                        </p:tgtEl>
                                        <p:attrNameLst>
                                          <p:attrName>style.visibility</p:attrName>
                                        </p:attrNameLst>
                                      </p:cBhvr>
                                      <p:to>
                                        <p:strVal val="visible"/>
                                      </p:to>
                                    </p:set>
                                    <p:animEffect transition="in" filter="wipe(right)">
                                      <p:cBhvr>
                                        <p:cTn id="15"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advAuto="0"/>
      <p:bldP spid="423" grpId="0" animBg="1" advAuto="0"/>
      <p:bldP spid="42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30"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31"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2"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33"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34"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35"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sp>
        <p:nvSpPr>
          <p:cNvPr id="436" name="Line"/>
          <p:cNvSpPr/>
          <p:nvPr/>
        </p:nvSpPr>
        <p:spPr>
          <a:xfrm flipV="1">
            <a:off x="1804907" y="9562040"/>
            <a:ext cx="1" cy="1120141"/>
          </a:xfrm>
          <a:prstGeom prst="line">
            <a:avLst/>
          </a:prstGeom>
          <a:ln w="50800">
            <a:solidFill>
              <a:srgbClr val="008F00"/>
            </a:solidFill>
            <a:miter lim="400000"/>
            <a:headEnd type="triangle" len="sm"/>
            <a:tailEnd type="triangle" len="sm"/>
          </a:ln>
        </p:spPr>
        <p:txBody>
          <a:bodyPr lIns="50800" tIns="50800" rIns="50800" bIns="50800" anchor="ctr"/>
          <a:lstStyle/>
          <a:p>
            <a:endParaRPr/>
          </a:p>
        </p:txBody>
      </p:sp>
      <p:grpSp>
        <p:nvGrpSpPr>
          <p:cNvPr id="439" name="Group"/>
          <p:cNvGrpSpPr/>
          <p:nvPr/>
        </p:nvGrpSpPr>
        <p:grpSpPr>
          <a:xfrm>
            <a:off x="5071830" y="8220681"/>
            <a:ext cx="17048858" cy="2879230"/>
            <a:chOff x="0" y="0"/>
            <a:chExt cx="17048856" cy="2879229"/>
          </a:xfrm>
        </p:grpSpPr>
        <p:sp>
          <p:nvSpPr>
            <p:cNvPr id="437" name="Create a main panel containing output elements that get created in the server function can in turn be passed to sidebarLayout"/>
            <p:cNvSpPr/>
            <p:nvPr/>
          </p:nvSpPr>
          <p:spPr>
            <a:xfrm>
              <a:off x="9462888" y="12700"/>
              <a:ext cx="7585969" cy="2842816"/>
            </a:xfrm>
            <a:prstGeom prst="rect">
              <a:avLst/>
            </a:prstGeom>
            <a:solidFill>
              <a:srgbClr val="FFFFFF"/>
            </a:solidFill>
            <a:ln w="25400" cap="flat">
              <a:solidFill>
                <a:srgbClr val="4F8F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000">
                  <a:solidFill>
                    <a:srgbClr val="4F8F00"/>
                  </a:solidFill>
                </a:defRPr>
              </a:pPr>
              <a:r>
                <a:t>Create a main panel containing </a:t>
              </a:r>
              <a:r>
                <a:rPr b="1">
                  <a:latin typeface="Gill Sans"/>
                  <a:ea typeface="Gill Sans"/>
                  <a:cs typeface="Gill Sans"/>
                  <a:sym typeface="Gill Sans"/>
                </a:rPr>
                <a:t>output</a:t>
              </a:r>
              <a:r>
                <a:t> elements that get created in the server function can in turn be passed to </a:t>
              </a:r>
              <a:r>
                <a:rPr sz="3500">
                  <a:latin typeface="Monaco"/>
                  <a:ea typeface="Monaco"/>
                  <a:cs typeface="Monaco"/>
                  <a:sym typeface="Monaco"/>
                </a:rPr>
                <a:t>sidebarLayout</a:t>
              </a:r>
            </a:p>
          </p:txBody>
        </p:sp>
        <p:sp>
          <p:nvSpPr>
            <p:cNvPr id="438" name="Triangle"/>
            <p:cNvSpPr/>
            <p:nvPr/>
          </p:nvSpPr>
          <p:spPr>
            <a:xfrm rot="16200000">
              <a:off x="3285480" y="-3285481"/>
              <a:ext cx="2879230" cy="94501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F8F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440"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41"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36"/>
                                        </p:tgtEl>
                                        <p:attrNameLst>
                                          <p:attrName>style.visibility</p:attrName>
                                        </p:attrNameLst>
                                      </p:cBhvr>
                                      <p:to>
                                        <p:strVal val="visible"/>
                                      </p:to>
                                    </p:set>
                                    <p:animEffect transition="in" filter="box(out)">
                                      <p:cBhvr>
                                        <p:cTn id="7" dur="1000"/>
                                        <p:tgtEl>
                                          <p:spTgt spid="436"/>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39"/>
                                        </p:tgtEl>
                                        <p:attrNameLst>
                                          <p:attrName>style.visibility</p:attrName>
                                        </p:attrNameLst>
                                      </p:cBhvr>
                                      <p:to>
                                        <p:strVal val="visible"/>
                                      </p:to>
                                    </p:set>
                                    <p:animEffect transition="in" filter="wipe(right)">
                                      <p:cBhvr>
                                        <p:cTn id="11"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advAuto="0"/>
      <p:bldP spid="439"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t>About me</a:t>
            </a:r>
          </a:p>
        </p:txBody>
      </p:sp>
      <p:sp>
        <p:nvSpPr>
          <p:cNvPr id="174" name="Senior Digital Services Analyst…"/>
          <p:cNvSpPr txBox="1">
            <a:spLocks noGrp="1"/>
          </p:cNvSpPr>
          <p:nvPr>
            <p:ph type="body" idx="1"/>
          </p:nvPr>
        </p:nvSpPr>
        <p:spPr>
          <a:prstGeom prst="rect">
            <a:avLst/>
          </a:prstGeom>
        </p:spPr>
        <p:txBody>
          <a:bodyPr/>
          <a:lstStyle/>
          <a:p>
            <a:r>
              <a:rPr lang="en-US" dirty="0"/>
              <a:t>Coordinator of Strategic Analytics</a:t>
            </a:r>
            <a:endParaRPr dirty="0"/>
          </a:p>
          <a:p>
            <a:pPr lvl="1"/>
            <a:r>
              <a:rPr lang="en-US" dirty="0"/>
              <a:t>Allegheny County</a:t>
            </a:r>
            <a:endParaRPr dirty="0"/>
          </a:p>
          <a:p>
            <a:pPr marL="805656" indent="-805656"/>
            <a:r>
              <a:rPr dirty="0"/>
              <a:t>MSPPM 2015</a:t>
            </a:r>
          </a:p>
          <a:p>
            <a:pPr marL="1542256" lvl="1" indent="-805656"/>
            <a:r>
              <a:rPr dirty="0"/>
              <a:t>Heinz College</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erver function"/>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Server function</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50"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1"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000000"/>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t>server &lt;- function(input, output) {</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output$scatterplot &lt;- 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5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5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5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6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463" name="Group"/>
          <p:cNvGrpSpPr/>
          <p:nvPr/>
        </p:nvGrpSpPr>
        <p:grpSpPr>
          <a:xfrm>
            <a:off x="12140256" y="3517836"/>
            <a:ext cx="11057336" cy="2136974"/>
            <a:chOff x="0" y="0"/>
            <a:chExt cx="11057334" cy="2136973"/>
          </a:xfrm>
        </p:grpSpPr>
        <p:sp>
          <p:nvSpPr>
            <p:cNvPr id="461" name="Contains instructions…"/>
            <p:cNvSpPr/>
            <p:nvPr/>
          </p:nvSpPr>
          <p:spPr>
            <a:xfrm>
              <a:off x="3444874"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9300"/>
                  </a:solidFill>
                </a:defRPr>
              </a:pPr>
              <a:r>
                <a:t>Contains instructions </a:t>
              </a:r>
            </a:p>
            <a:p>
              <a:pPr>
                <a:defRPr>
                  <a:solidFill>
                    <a:srgbClr val="FF9300"/>
                  </a:solidFill>
                </a:defRPr>
              </a:pPr>
              <a:r>
                <a:t>needed to build app</a:t>
              </a:r>
            </a:p>
          </p:txBody>
        </p:sp>
        <p:sp>
          <p:nvSpPr>
            <p:cNvPr id="462"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60"/>
                                        </p:tgtEl>
                                        <p:attrNameLst>
                                          <p:attrName>style.visibility</p:attrName>
                                        </p:attrNameLst>
                                      </p:cBhvr>
                                      <p:to>
                                        <p:strVal val="visible"/>
                                      </p:to>
                                    </p:set>
                                    <p:animEffect transition="in" filter="box(out)">
                                      <p:cBhvr>
                                        <p:cTn id="7" dur="1000"/>
                                        <p:tgtEl>
                                          <p:spTgt spid="460"/>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63"/>
                                        </p:tgtEl>
                                        <p:attrNameLst>
                                          <p:attrName>style.visibility</p:attrName>
                                        </p:attrNameLst>
                                      </p:cBhvr>
                                      <p:to>
                                        <p:strVal val="visible"/>
                                      </p:to>
                                    </p:set>
                                    <p:animEffect transition="in" filter="wipe(right)">
                                      <p:cBhvr>
                                        <p:cTn id="11" dur="1000"/>
                                        <p:tgtEl>
                                          <p:spTgt spid="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advAuto="0"/>
      <p:bldP spid="463"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6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7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71"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74" name="Group"/>
          <p:cNvGrpSpPr/>
          <p:nvPr/>
        </p:nvGrpSpPr>
        <p:grpSpPr>
          <a:xfrm>
            <a:off x="12140256" y="5719663"/>
            <a:ext cx="11057336" cy="2136974"/>
            <a:chOff x="0" y="0"/>
            <a:chExt cx="11057334" cy="2136973"/>
          </a:xfrm>
        </p:grpSpPr>
        <p:sp>
          <p:nvSpPr>
            <p:cNvPr id="472" name="Renders a reactive plot that is suitable for assigning to an output slot"/>
            <p:cNvSpPr/>
            <p:nvPr/>
          </p:nvSpPr>
          <p:spPr>
            <a:xfrm>
              <a:off x="3444874" y="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500">
                  <a:solidFill>
                    <a:srgbClr val="005493"/>
                  </a:solidFill>
                </a:defRPr>
              </a:pPr>
              <a:r>
                <a:t>Renders a </a:t>
              </a:r>
              <a:r>
                <a:rPr b="1">
                  <a:latin typeface="Gill Sans"/>
                  <a:ea typeface="Gill Sans"/>
                  <a:cs typeface="Gill Sans"/>
                  <a:sym typeface="Gill Sans"/>
                </a:rPr>
                <a:t>reactive </a:t>
              </a:r>
              <a:r>
                <a:t>plot that is suitable for assigning to an output slot</a:t>
              </a:r>
            </a:p>
          </p:txBody>
        </p:sp>
        <p:sp>
          <p:nvSpPr>
            <p:cNvPr id="473"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71"/>
                                        </p:tgtEl>
                                        <p:attrNameLst>
                                          <p:attrName>style.visibility</p:attrName>
                                        </p:attrNameLst>
                                      </p:cBhvr>
                                      <p:to>
                                        <p:strVal val="visible"/>
                                      </p:to>
                                    </p:set>
                                    <p:animEffect transition="in" filter="box(out)">
                                      <p:cBhvr>
                                        <p:cTn id="7" dur="1000"/>
                                        <p:tgtEl>
                                          <p:spTgt spid="471"/>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74"/>
                                        </p:tgtEl>
                                        <p:attrNameLst>
                                          <p:attrName>style.visibility</p:attrName>
                                        </p:attrNameLst>
                                      </p:cBhvr>
                                      <p:to>
                                        <p:strVal val="visible"/>
                                      </p:to>
                                    </p:set>
                                    <p:animEffect transition="in" filter="wipe(right)">
                                      <p:cBhvr>
                                        <p:cTn id="11"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animBg="1" advAuto="0"/>
      <p:bldP spid="474"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79"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80"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81"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82"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85" name="Group"/>
          <p:cNvGrpSpPr/>
          <p:nvPr/>
        </p:nvGrpSpPr>
        <p:grpSpPr>
          <a:xfrm>
            <a:off x="8800107" y="8057257"/>
            <a:ext cx="14400462" cy="2512517"/>
            <a:chOff x="0" y="0"/>
            <a:chExt cx="14400460" cy="2512516"/>
          </a:xfrm>
        </p:grpSpPr>
        <p:sp>
          <p:nvSpPr>
            <p:cNvPr id="483" name="Good ol’ ggplot2 code,…"/>
            <p:cNvSpPr/>
            <p:nvPr/>
          </p:nvSpPr>
          <p:spPr>
            <a:xfrm>
              <a:off x="6788001" y="375542"/>
              <a:ext cx="7612460" cy="2136975"/>
            </a:xfrm>
            <a:prstGeom prst="rect">
              <a:avLst/>
            </a:prstGeom>
            <a:solidFill>
              <a:srgbClr val="FFFF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500">
                  <a:solidFill>
                    <a:srgbClr val="000000"/>
                  </a:solidFill>
                </a:defRPr>
              </a:pPr>
              <a:r>
                <a:t>Good ol’ ggplot2 code,</a:t>
              </a:r>
            </a:p>
            <a:p>
              <a:pPr>
                <a:defRPr sz="4500">
                  <a:solidFill>
                    <a:srgbClr val="000000"/>
                  </a:solidFill>
                </a:defRPr>
              </a:pPr>
              <a:r>
                <a:t>with </a:t>
              </a:r>
              <a:r>
                <a:rPr b="1">
                  <a:latin typeface="Gill Sans"/>
                  <a:ea typeface="Gill Sans"/>
                  <a:cs typeface="Gill Sans"/>
                  <a:sym typeface="Gill Sans"/>
                </a:rPr>
                <a:t>input</a:t>
              </a:r>
              <a:r>
                <a:t>s from UI</a:t>
              </a:r>
            </a:p>
          </p:txBody>
        </p:sp>
        <p:sp>
          <p:nvSpPr>
            <p:cNvPr id="484" name="Triangle"/>
            <p:cNvSpPr/>
            <p:nvPr/>
          </p:nvSpPr>
          <p:spPr>
            <a:xfrm>
              <a:off x="0" y="0"/>
              <a:ext cx="6802723" cy="2498999"/>
            </a:xfrm>
            <a:custGeom>
              <a:avLst/>
              <a:gdLst/>
              <a:ahLst/>
              <a:cxnLst>
                <a:cxn ang="0">
                  <a:pos x="wd2" y="hd2"/>
                </a:cxn>
                <a:cxn ang="5400000">
                  <a:pos x="wd2" y="hd2"/>
                </a:cxn>
                <a:cxn ang="10800000">
                  <a:pos x="wd2" y="hd2"/>
                </a:cxn>
                <a:cxn ang="16200000">
                  <a:pos x="wd2" y="hd2"/>
                </a:cxn>
              </a:cxnLst>
              <a:rect l="0" t="0" r="r" b="b"/>
              <a:pathLst>
                <a:path w="21600" h="21600" extrusionOk="0">
                  <a:moveTo>
                    <a:pt x="21553" y="3336"/>
                  </a:moveTo>
                  <a:lnTo>
                    <a:pt x="0" y="0"/>
                  </a:lnTo>
                  <a:lnTo>
                    <a:pt x="21600" y="21600"/>
                  </a:lnTo>
                  <a:lnTo>
                    <a:pt x="21553" y="3336"/>
                  </a:lnTo>
                  <a:close/>
                </a:path>
              </a:pathLst>
            </a:custGeom>
            <a:solidFill>
              <a:srgbClr val="000000">
                <a:alpha val="50000"/>
              </a:srgbClr>
            </a:solidFill>
            <a:ln w="25400" cap="flat">
              <a:solidFill>
                <a:srgbClr val="5A5F5E"/>
              </a:solidFill>
              <a:prstDash val="solid"/>
              <a:miter lim="400000"/>
            </a:ln>
            <a:effectLst/>
          </p:spPr>
          <p:txBody>
            <a:bodyPr wrap="square" lIns="50800" tIns="50800" rIns="50800" bIns="50800" numCol="1" anchor="ctr">
              <a:noAutofit/>
            </a:bodyPr>
            <a:lstStyle/>
            <a:p>
              <a:endParaRPr/>
            </a:p>
          </p:txBody>
        </p:sp>
      </p:grpSp>
      <p:sp>
        <p:nvSpPr>
          <p:cNvPr id="486" name="Rectangle"/>
          <p:cNvSpPr/>
          <p:nvPr/>
        </p:nvSpPr>
        <p:spPr>
          <a:xfrm>
            <a:off x="134112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
        <p:nvSpPr>
          <p:cNvPr id="487" name="Rectangle"/>
          <p:cNvSpPr/>
          <p:nvPr/>
        </p:nvSpPr>
        <p:spPr>
          <a:xfrm>
            <a:off x="168910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unning the app"/>
          <p:cNvSpPr txBox="1">
            <a:spLocks noGrp="1"/>
          </p:cNvSpPr>
          <p:nvPr>
            <p:ph type="body" idx="21"/>
          </p:nvPr>
        </p:nvSpPr>
        <p:spPr>
          <a:xfrm>
            <a:off x="1270000" y="3291316"/>
            <a:ext cx="17615297" cy="7133368"/>
          </a:xfrm>
          <a:prstGeom prst="rect">
            <a:avLst/>
          </a:prstGeom>
        </p:spPr>
        <p:txBody>
          <a:bodyPr/>
          <a:lstStyle>
            <a:lvl1pPr marL="0" indent="0">
              <a:buSzTx/>
              <a:buNone/>
              <a:defRPr sz="16000">
                <a:solidFill>
                  <a:srgbClr val="447FB5"/>
                </a:solidFill>
              </a:defRPr>
            </a:lvl1pPr>
          </a:lstStyle>
          <a:p>
            <a:r>
              <a:t>Running the app</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9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94" name="Rectangle"/>
          <p:cNvSpPr/>
          <p:nvPr/>
        </p:nvSpPr>
        <p:spPr>
          <a:xfrm>
            <a:off x="2039673" y="5285546"/>
            <a:ext cx="20304655" cy="31449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95" name="# Run the application…"/>
          <p:cNvSpPr txBox="1"/>
          <p:nvPr/>
        </p:nvSpPr>
        <p:spPr>
          <a:xfrm>
            <a:off x="2463586" y="5695092"/>
            <a:ext cx="19456827" cy="23258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a:solidFill>
                  <a:srgbClr val="000000"/>
                </a:solidFill>
                <a:latin typeface="Monaco"/>
                <a:ea typeface="Monaco"/>
                <a:cs typeface="Monaco"/>
                <a:sym typeface="Monaco"/>
              </a:defRPr>
            </a:pPr>
            <a:r>
              <a:t># Run the application </a:t>
            </a:r>
          </a:p>
          <a:p>
            <a:pPr algn="l" defTabSz="584200">
              <a:spcBef>
                <a:spcPts val="1000"/>
              </a:spcBef>
              <a:defRPr>
                <a:solidFill>
                  <a:srgbClr val="000000"/>
                </a:solidFill>
                <a:latin typeface="Monaco"/>
                <a:ea typeface="Monaco"/>
                <a:cs typeface="Monaco"/>
                <a:sym typeface="Monaco"/>
              </a:defRPr>
            </a:pPr>
            <a:r>
              <a:t>shinyApp(ui = ui, server = server)</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9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500" name="movies_01.R"/>
          <p:cNvSpPr txBox="1">
            <a:spLocks noGrp="1"/>
          </p:cNvSpPr>
          <p:nvPr>
            <p:ph type="body" idx="21"/>
          </p:nvPr>
        </p:nvSpPr>
        <p:spPr>
          <a:prstGeom prst="rect">
            <a:avLst/>
          </a:prstGeom>
        </p:spPr>
        <p:txBody>
          <a:bodyPr/>
          <a:lstStyle/>
          <a:p>
            <a:r>
              <a:t>movies_01.R</a:t>
            </a:r>
          </a:p>
        </p:txBody>
      </p:sp>
      <p:sp>
        <p:nvSpPr>
          <p:cNvPr id="50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2"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sp>
        <p:nvSpPr>
          <p:cNvPr id="503" name="Putting it all together…"/>
          <p:cNvSpPr txBox="1"/>
          <p:nvPr/>
        </p:nvSpPr>
        <p:spPr>
          <a:xfrm>
            <a:off x="6995566" y="4292600"/>
            <a:ext cx="10392868"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08"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09"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10" name="Add new select menu to color the points by…"/>
          <p:cNvSpPr txBox="1">
            <a:spLocks noGrp="1"/>
          </p:cNvSpPr>
          <p:nvPr>
            <p:ph type="body" idx="21"/>
          </p:nvPr>
        </p:nvSpPr>
        <p:spPr>
          <a:prstGeom prst="rect">
            <a:avLst/>
          </a:prstGeom>
        </p:spPr>
        <p:txBody>
          <a:bodyPr/>
          <a:lstStyle/>
          <a:p>
            <a:pPr marL="609996" indent="-609996">
              <a:defRPr sz="4200"/>
            </a:pPr>
            <a:r>
              <a:t>Add new select menu to color the points by</a:t>
            </a:r>
          </a:p>
          <a:p>
            <a:pPr lvl="1">
              <a:spcBef>
                <a:spcPts val="0"/>
              </a:spcBef>
              <a:defRPr sz="4000">
                <a:latin typeface="Monaco"/>
                <a:ea typeface="Monaco"/>
                <a:cs typeface="Monaco"/>
                <a:sym typeface="Monaco"/>
              </a:defRPr>
            </a:pPr>
            <a:r>
              <a:t>inputId = "z" </a:t>
            </a:r>
          </a:p>
          <a:p>
            <a:pPr lvl="1">
              <a:spcBef>
                <a:spcPts val="0"/>
              </a:spcBef>
              <a:defRPr sz="4000">
                <a:latin typeface="Monaco"/>
                <a:ea typeface="Monaco"/>
                <a:cs typeface="Monaco"/>
                <a:sym typeface="Monaco"/>
              </a:defRPr>
            </a:pPr>
            <a:r>
              <a:t>label = "Color by:"</a:t>
            </a:r>
          </a:p>
          <a:p>
            <a:pPr lvl="1">
              <a:spcBef>
                <a:spcPts val="0"/>
              </a:spcBef>
              <a:defRPr sz="4000">
                <a:latin typeface="Monaco"/>
                <a:ea typeface="Monaco"/>
                <a:cs typeface="Monaco"/>
                <a:sym typeface="Monaco"/>
              </a:defRPr>
            </a:pPr>
            <a:r>
              <a:t>choices = c("title_type", "genre", “mpaa_rating”, "critics_rating", "audience_rating")</a:t>
            </a:r>
          </a:p>
          <a:p>
            <a:pPr lvl="1">
              <a:spcBef>
                <a:spcPts val="0"/>
              </a:spcBef>
              <a:defRPr sz="4000">
                <a:latin typeface="Monaco"/>
                <a:ea typeface="Monaco"/>
                <a:cs typeface="Monaco"/>
                <a:sym typeface="Monaco"/>
              </a:defRPr>
            </a:pPr>
            <a:r>
              <a:t>selected = "mpaa_rating"</a:t>
            </a:r>
          </a:p>
          <a:p>
            <a:pPr marL="609996" indent="-609996">
              <a:defRPr sz="4200"/>
            </a:pPr>
            <a:r>
              <a:t>Use this variable in the aesthetics of the </a:t>
            </a:r>
            <a:r>
              <a:rPr>
                <a:latin typeface="Monaco"/>
                <a:ea typeface="Monaco"/>
                <a:cs typeface="Monaco"/>
                <a:sym typeface="Monaco"/>
              </a:rPr>
              <a:t>ggplot</a:t>
            </a:r>
            <a:r>
              <a:t> function as the color argument to color the points by</a:t>
            </a:r>
          </a:p>
          <a:p>
            <a:pPr marL="609996" indent="-609996">
              <a:defRPr sz="4200"/>
            </a:pPr>
            <a:r>
              <a:t>Run the app in the Viewer Pane</a:t>
            </a:r>
          </a:p>
          <a:p>
            <a:pPr marL="609996" indent="-609996">
              <a:defRPr sz="4200"/>
            </a:pPr>
            <a:r>
              <a:t>Compare your code / output with the person sitting next to / nearby you</a:t>
            </a:r>
          </a:p>
        </p:txBody>
      </p:sp>
      <p:sp>
        <p:nvSpPr>
          <p:cNvPr id="51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2" name="Image" descr="Image"/>
          <p:cNvPicPr>
            <a:picLocks noChangeAspect="1"/>
          </p:cNvPicPr>
          <p:nvPr/>
        </p:nvPicPr>
        <p:blipFill>
          <a:blip r:embed="rId5"/>
          <a:stretch>
            <a:fillRect/>
          </a:stretch>
        </p:blipFill>
        <p:spPr>
          <a:xfrm>
            <a:off x="3137742" y="12658725"/>
            <a:ext cx="2540001" cy="863600"/>
          </a:xfrm>
          <a:prstGeom prst="rect">
            <a:avLst/>
          </a:prstGeom>
          <a:ln w="12700">
            <a:miter lim="400000"/>
          </a:ln>
        </p:spPr>
      </p:pic>
      <p:pic>
        <p:nvPicPr>
          <p:cNvPr id="513"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13"/>
                </p:tgtEl>
              </p:cMediaNode>
            </p:video>
            <p:seq concurrent="1" prevAc="none" nextAc="seek">
              <p:cTn id="8" restart="whenNotActive" fill="hold" evtFilter="cancelBubble" nodeType="interactiveSeq">
                <p:stCondLst>
                  <p:cond evt="onClick" delay="0">
                    <p:tgtEl>
                      <p:spTgt spid="5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13"/>
                                        </p:tgtEl>
                                      </p:cBhvr>
                                    </p:cmd>
                                  </p:childTnLst>
                                </p:cTn>
                              </p:par>
                            </p:childTnLst>
                          </p:cTn>
                        </p:par>
                      </p:childTnLst>
                    </p:cTn>
                  </p:par>
                </p:childTnLst>
              </p:cTn>
              <p:nextCondLst>
                <p:cond evt="onClick" delay="0">
                  <p:tgtEl>
                    <p:spTgt spid="513"/>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16"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1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1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20" name="movies_02.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movies_02.R</a:t>
            </a:r>
          </a:p>
        </p:txBody>
      </p:sp>
      <p:sp>
        <p:nvSpPr>
          <p:cNvPr id="521"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outline"/>
          <p:cNvSpPr txBox="1">
            <a:spLocks noGrp="1"/>
          </p:cNvSpPr>
          <p:nvPr>
            <p:ph type="title"/>
          </p:nvPr>
        </p:nvSpPr>
        <p:spPr>
          <a:prstGeom prst="rect">
            <a:avLst/>
          </a:prstGeom>
        </p:spPr>
        <p:txBody>
          <a:bodyPr/>
          <a:lstStyle>
            <a:lvl1pPr defTabSz="676909">
              <a:defRPr sz="12300"/>
            </a:lvl1pPr>
          </a:lstStyle>
          <a:p>
            <a:r>
              <a:rPr dirty="0"/>
              <a:t>course </a:t>
            </a:r>
            <a:r>
              <a:rPr lang="en-US" dirty="0"/>
              <a:t>Schedule</a:t>
            </a:r>
            <a:endParaRPr dirty="0"/>
          </a:p>
        </p:txBody>
      </p:sp>
      <p:sp>
        <p:nvSpPr>
          <p:cNvPr id="183" name="Weeks 1, 2, &amp; 3 - Shiny…"/>
          <p:cNvSpPr txBox="1">
            <a:spLocks noGrp="1"/>
          </p:cNvSpPr>
          <p:nvPr>
            <p:ph type="body" idx="1"/>
          </p:nvPr>
        </p:nvSpPr>
        <p:spPr>
          <a:prstGeom prst="rect">
            <a:avLst/>
          </a:prstGeom>
        </p:spPr>
        <p:txBody>
          <a:bodyPr>
            <a:normAutofit lnSpcReduction="10000"/>
          </a:bodyPr>
          <a:lstStyle/>
          <a:p>
            <a:r>
              <a:rPr lang="en-US" dirty="0"/>
              <a:t>Class 1 - 1/19 </a:t>
            </a:r>
            <a:r>
              <a:rPr dirty="0"/>
              <a:t>- </a:t>
            </a:r>
            <a:r>
              <a:rPr lang="en-US" dirty="0"/>
              <a:t>Course Overview &amp; Introduction to GitHub &amp; Shiny</a:t>
            </a:r>
          </a:p>
          <a:p>
            <a:r>
              <a:rPr lang="en-US" dirty="0"/>
              <a:t>Class 2 - 1/26 </a:t>
            </a:r>
            <a:r>
              <a:rPr dirty="0"/>
              <a:t>- </a:t>
            </a:r>
            <a:r>
              <a:rPr lang="en-US" dirty="0"/>
              <a:t>Reactive Programming &amp; User Interfaces</a:t>
            </a:r>
          </a:p>
          <a:p>
            <a:r>
              <a:rPr lang="en-US" dirty="0"/>
              <a:t>Class 3 -</a:t>
            </a:r>
            <a:r>
              <a:rPr dirty="0"/>
              <a:t> </a:t>
            </a:r>
            <a:r>
              <a:rPr lang="en-US" dirty="0"/>
              <a:t>2/2 </a:t>
            </a:r>
            <a:r>
              <a:rPr dirty="0"/>
              <a:t>- </a:t>
            </a:r>
            <a:r>
              <a:rPr lang="en-US" dirty="0"/>
              <a:t>Reactive Programming Pt. 2 &amp; Dashboards</a:t>
            </a:r>
          </a:p>
          <a:p>
            <a:r>
              <a:rPr lang="en-US" dirty="0"/>
              <a:t>Class 4</a:t>
            </a:r>
            <a:r>
              <a:rPr dirty="0"/>
              <a:t> </a:t>
            </a:r>
            <a:r>
              <a:rPr lang="en-US" dirty="0"/>
              <a:t>-</a:t>
            </a:r>
            <a:r>
              <a:rPr dirty="0"/>
              <a:t> </a:t>
            </a:r>
            <a:r>
              <a:rPr lang="en-US" dirty="0"/>
              <a:t>2/9 - Interactive Visualizations &amp; Advanced Reactivity</a:t>
            </a:r>
          </a:p>
          <a:p>
            <a:r>
              <a:rPr lang="en-US" dirty="0"/>
              <a:t>Class 5 - 2/16 - Leaflet &amp; </a:t>
            </a:r>
            <a:r>
              <a:rPr lang="en-US" dirty="0" err="1"/>
              <a:t>LeafletProxy</a:t>
            </a:r>
            <a:endParaRPr lang="en-US" dirty="0"/>
          </a:p>
          <a:p>
            <a:r>
              <a:rPr lang="en-US" dirty="0"/>
              <a:t>Class 6 - 2/23 - Bookmarking &amp; Final Project Work</a:t>
            </a:r>
          </a:p>
          <a:p>
            <a:r>
              <a:rPr lang="en-US" dirty="0"/>
              <a:t>Class 7 - 3/2 - Connecting to Databases &amp; API's</a:t>
            </a:r>
            <a:endParaRPr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Inputs"/>
          <p:cNvSpPr txBox="1">
            <a:spLocks noGrp="1"/>
          </p:cNvSpPr>
          <p:nvPr>
            <p:ph type="body" idx="21"/>
          </p:nvPr>
        </p:nvSpPr>
        <p:spPr>
          <a:prstGeom prst="rect">
            <a:avLst/>
          </a:prstGeom>
        </p:spPr>
        <p:txBody>
          <a:bodyPr/>
          <a:lstStyle/>
          <a:p>
            <a:r>
              <a:t>Inputs</a:t>
            </a:r>
          </a:p>
        </p:txBody>
      </p:sp>
      <p:pic>
        <p:nvPicPr>
          <p:cNvPr id="524" name="Image" descr="Image"/>
          <p:cNvPicPr>
            <a:picLocks noChangeAspect="1"/>
          </p:cNvPicPr>
          <p:nvPr/>
        </p:nvPicPr>
        <p:blipFill>
          <a:blip r:embed="rId2"/>
          <a:stretch>
            <a:fillRect/>
          </a:stretch>
        </p:blipFill>
        <p:spPr>
          <a:xfrm>
            <a:off x="258712" y="6299200"/>
            <a:ext cx="6184447" cy="4778032"/>
          </a:xfrm>
          <a:prstGeom prst="rect">
            <a:avLst/>
          </a:prstGeom>
          <a:ln w="12700">
            <a:miter lim="400000"/>
          </a:ln>
        </p:spPr>
      </p:pic>
      <p:grpSp>
        <p:nvGrpSpPr>
          <p:cNvPr id="528" name="Group"/>
          <p:cNvGrpSpPr/>
          <p:nvPr/>
        </p:nvGrpSpPr>
        <p:grpSpPr>
          <a:xfrm>
            <a:off x="4819558" y="2041181"/>
            <a:ext cx="18698981" cy="10347326"/>
            <a:chOff x="0" y="0"/>
            <a:chExt cx="18698978" cy="10347325"/>
          </a:xfrm>
        </p:grpSpPr>
        <p:pic>
          <p:nvPicPr>
            <p:cNvPr id="525" name="Image" descr="Image"/>
            <p:cNvPicPr>
              <a:picLocks noChangeAspect="1"/>
            </p:cNvPicPr>
            <p:nvPr/>
          </p:nvPicPr>
          <p:blipFill>
            <a:blip r:embed="rId3"/>
            <a:srcRect/>
            <a:stretch>
              <a:fillRect/>
            </a:stretch>
          </p:blipFill>
          <p:spPr>
            <a:xfrm>
              <a:off x="2724240" y="6350"/>
              <a:ext cx="7991195" cy="10334477"/>
            </a:xfrm>
            <a:prstGeom prst="rect">
              <a:avLst/>
            </a:prstGeom>
            <a:ln w="12700" cap="flat">
              <a:solidFill>
                <a:srgbClr val="D3D3D3"/>
              </a:solidFill>
              <a:prstDash val="solid"/>
              <a:miter lim="400000"/>
            </a:ln>
            <a:effectLst/>
          </p:spPr>
        </p:pic>
        <p:pic>
          <p:nvPicPr>
            <p:cNvPr id="526" name="Image" descr="Image"/>
            <p:cNvPicPr>
              <a:picLocks noChangeAspect="1"/>
            </p:cNvPicPr>
            <p:nvPr/>
          </p:nvPicPr>
          <p:blipFill>
            <a:blip r:embed="rId4"/>
            <a:stretch>
              <a:fillRect/>
            </a:stretch>
          </p:blipFill>
          <p:spPr>
            <a:xfrm>
              <a:off x="11098410" y="6350"/>
              <a:ext cx="7600569" cy="10334484"/>
            </a:xfrm>
            <a:prstGeom prst="rect">
              <a:avLst/>
            </a:prstGeom>
            <a:ln w="12700" cap="flat">
              <a:solidFill>
                <a:srgbClr val="D3D3D3"/>
              </a:solidFill>
              <a:prstDash val="solid"/>
              <a:miter lim="400000"/>
            </a:ln>
            <a:effectLst/>
          </p:spPr>
        </p:pic>
        <p:sp>
          <p:nvSpPr>
            <p:cNvPr id="527" name="Shape"/>
            <p:cNvSpPr/>
            <p:nvPr/>
          </p:nvSpPr>
          <p:spPr>
            <a:xfrm flipH="1">
              <a:off x="0" y="0"/>
              <a:ext cx="2730591" cy="103473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529" name="https://www.rstudio.com/resources/cheatsheets/"/>
          <p:cNvSpPr txBox="1"/>
          <p:nvPr/>
        </p:nvSpPr>
        <p:spPr>
          <a:xfrm>
            <a:off x="10421430" y="12642849"/>
            <a:ext cx="13561232"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latin typeface="+mj-lt"/>
                <a:ea typeface="+mj-ea"/>
                <a:cs typeface="+mj-cs"/>
                <a:sym typeface="Helvetica"/>
                <a:hlinkClick r:id="" action="ppaction://noaction"/>
              </a:defRPr>
            </a:lvl1pPr>
          </a:lstStyle>
          <a:p>
            <a:pPr>
              <a:defRPr u="none"/>
            </a:pPr>
            <a:r>
              <a:rPr u="sng">
                <a:hlinkClick r:id="rId5"/>
              </a:rPr>
              <a:t>https://www.rstudio.com/resources/cheatsheets/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528"/>
                                        </p:tgtEl>
                                        <p:attrNameLst>
                                          <p:attrName>style.visibility</p:attrName>
                                        </p:attrNameLst>
                                      </p:cBhvr>
                                      <p:to>
                                        <p:strVal val="visible"/>
                                      </p:to>
                                    </p:set>
                                    <p:animEffect transition="in" filter="wipe(left)">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32"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33"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34" name="Add new input variable to control the alpha level of the points…"/>
          <p:cNvSpPr txBox="1">
            <a:spLocks noGrp="1"/>
          </p:cNvSpPr>
          <p:nvPr>
            <p:ph type="body" idx="21"/>
          </p:nvPr>
        </p:nvSpPr>
        <p:spPr>
          <a:prstGeom prst="rect">
            <a:avLst/>
          </a:prstGeom>
        </p:spPr>
        <p:txBody>
          <a:bodyPr/>
          <a:lstStyle/>
          <a:p>
            <a:pPr marL="585597" indent="-585597" defTabSz="792479">
              <a:spcBef>
                <a:spcPts val="2800"/>
              </a:spcBef>
              <a:defRPr sz="4800"/>
            </a:pPr>
            <a:r>
              <a:t>Add new input variable to control the alpha level of the points</a:t>
            </a:r>
          </a:p>
          <a:p>
            <a:pPr marL="1292733" lvl="1" indent="-585597" defTabSz="792479">
              <a:spcBef>
                <a:spcPts val="0"/>
              </a:spcBef>
              <a:defRPr sz="4800"/>
            </a:pPr>
            <a:r>
              <a:t>This should be  a </a:t>
            </a:r>
            <a:r>
              <a:rPr>
                <a:latin typeface="Monaco"/>
                <a:ea typeface="Monaco"/>
                <a:cs typeface="Monaco"/>
                <a:sym typeface="Monaco"/>
              </a:rPr>
              <a:t>sliderInput</a:t>
            </a:r>
          </a:p>
          <a:p>
            <a:pPr marL="1999869" lvl="2" indent="-585597" defTabSz="792479">
              <a:spcBef>
                <a:spcPts val="0"/>
              </a:spcBef>
              <a:defRPr sz="4800"/>
            </a:pPr>
            <a:r>
              <a:t>See </a:t>
            </a:r>
            <a:r>
              <a:rPr u="sng">
                <a:hlinkClick r:id="rId5"/>
              </a:rPr>
              <a:t>shiny.rstudio.com/reference/shiny/latest/</a:t>
            </a:r>
            <a:r>
              <a:t> for help</a:t>
            </a:r>
          </a:p>
          <a:p>
            <a:pPr marL="1292733" lvl="1" indent="-585597" defTabSz="792479">
              <a:spcBef>
                <a:spcPts val="0"/>
              </a:spcBef>
              <a:defRPr sz="4800"/>
            </a:pPr>
            <a:r>
              <a:t>Values should range from 0 to 1</a:t>
            </a:r>
          </a:p>
          <a:p>
            <a:pPr marL="1292733" lvl="1" indent="-585597" defTabSz="792479">
              <a:spcBef>
                <a:spcPts val="0"/>
              </a:spcBef>
              <a:defRPr sz="4800"/>
            </a:pPr>
            <a:r>
              <a:t>Set a default value that looks good</a:t>
            </a:r>
          </a:p>
          <a:p>
            <a:pPr marL="585597" indent="-585597" defTabSz="792479">
              <a:spcBef>
                <a:spcPts val="2800"/>
              </a:spcBef>
              <a:defRPr sz="4800"/>
            </a:pPr>
            <a:r>
              <a:t>Use this variable in the geom of the </a:t>
            </a:r>
            <a:r>
              <a:rPr>
                <a:latin typeface="Monaco"/>
                <a:ea typeface="Monaco"/>
                <a:cs typeface="Monaco"/>
                <a:sym typeface="Monaco"/>
              </a:rPr>
              <a:t>ggplot</a:t>
            </a:r>
            <a:r>
              <a:t> function as the alpha argument</a:t>
            </a:r>
          </a:p>
          <a:p>
            <a:pPr marL="585597" indent="-585597" defTabSz="792479">
              <a:spcBef>
                <a:spcPts val="2800"/>
              </a:spcBef>
              <a:defRPr sz="4800"/>
            </a:pPr>
            <a:r>
              <a:t>Run the app in a new window</a:t>
            </a:r>
          </a:p>
          <a:p>
            <a:pPr marL="585597" indent="-585597" defTabSz="792479">
              <a:spcBef>
                <a:spcPts val="2800"/>
              </a:spcBef>
              <a:defRPr sz="4800"/>
            </a:pPr>
            <a:r>
              <a:t>Compare your code / output with the person sitting next to / nearby you</a:t>
            </a:r>
          </a:p>
        </p:txBody>
      </p:sp>
      <p:sp>
        <p:nvSpPr>
          <p:cNvPr id="53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36"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pic>
        <p:nvPicPr>
          <p:cNvPr id="537"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37"/>
                </p:tgtEl>
              </p:cMediaNode>
            </p:video>
            <p:seq concurrent="1" prevAc="none" nextAc="seek">
              <p:cTn id="8" restart="whenNotActive" fill="hold" evtFilter="cancelBubble" nodeType="interactiveSeq">
                <p:stCondLst>
                  <p:cond evt="onClick" delay="0">
                    <p:tgtEl>
                      <p:spTgt spid="5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7"/>
                                        </p:tgtEl>
                                      </p:cBhvr>
                                    </p:cmd>
                                  </p:childTnLst>
                                </p:cTn>
                              </p:par>
                            </p:childTnLst>
                          </p:cTn>
                        </p:par>
                      </p:childTnLst>
                    </p:cTn>
                  </p:par>
                </p:childTnLst>
              </p:cTn>
              <p:nextCondLst>
                <p:cond evt="onClick" delay="0">
                  <p:tgtEl>
                    <p:spTgt spid="537"/>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40"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41"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4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4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44" name="movies_03.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movies_03.R</a:t>
            </a:r>
          </a:p>
        </p:txBody>
      </p:sp>
      <p:sp>
        <p:nvSpPr>
          <p:cNvPr id="545"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Outputs"/>
          <p:cNvSpPr txBox="1">
            <a:spLocks noGrp="1"/>
          </p:cNvSpPr>
          <p:nvPr>
            <p:ph type="body" idx="21"/>
          </p:nvPr>
        </p:nvSpPr>
        <p:spPr>
          <a:prstGeom prst="rect">
            <a:avLst/>
          </a:prstGeom>
        </p:spPr>
        <p:txBody>
          <a:bodyPr/>
          <a:lstStyle/>
          <a:p>
            <a:r>
              <a:t>Outputs</a:t>
            </a:r>
          </a:p>
        </p:txBody>
      </p:sp>
      <p:pic>
        <p:nvPicPr>
          <p:cNvPr id="548" name="Image" descr="Image"/>
          <p:cNvPicPr>
            <a:picLocks noChangeAspect="1"/>
          </p:cNvPicPr>
          <p:nvPr/>
        </p:nvPicPr>
        <p:blipFill>
          <a:blip r:embed="rId2"/>
          <a:stretch>
            <a:fillRect/>
          </a:stretch>
        </p:blipFill>
        <p:spPr>
          <a:xfrm>
            <a:off x="258712" y="5458220"/>
            <a:ext cx="6184447" cy="4778033"/>
          </a:xfrm>
          <a:prstGeom prst="rect">
            <a:avLst/>
          </a:prstGeom>
          <a:ln w="12700">
            <a:miter lim="400000"/>
          </a:ln>
        </p:spPr>
      </p:pic>
      <p:sp>
        <p:nvSpPr>
          <p:cNvPr id="549" name="Shape"/>
          <p:cNvSpPr/>
          <p:nvPr/>
        </p:nvSpPr>
        <p:spPr>
          <a:xfrm flipH="1">
            <a:off x="1935071" y="2860025"/>
            <a:ext cx="5514571" cy="9218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a:miter lim="400000"/>
          </a:ln>
        </p:spPr>
        <p:txBody>
          <a:bodyPr lIns="0" tIns="0" rIns="0" bIns="0"/>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550" name="Image" descr="Image"/>
          <p:cNvPicPr>
            <a:picLocks noChangeAspect="1"/>
          </p:cNvPicPr>
          <p:nvPr/>
        </p:nvPicPr>
        <p:blipFill>
          <a:blip r:embed="rId3"/>
          <a:stretch>
            <a:fillRect/>
          </a:stretch>
        </p:blipFill>
        <p:spPr>
          <a:xfrm>
            <a:off x="7423150" y="2866374"/>
            <a:ext cx="15662027" cy="9206218"/>
          </a:xfrm>
          <a:prstGeom prst="rect">
            <a:avLst/>
          </a:prstGeom>
          <a:ln w="12700">
            <a:solidFill>
              <a:srgbClr val="A6AAA9"/>
            </a:solidFill>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53"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54"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55" name="Add a checkbox input to decide whether the data plotted should be shown in a data table…"/>
          <p:cNvSpPr txBox="1">
            <a:spLocks noGrp="1"/>
          </p:cNvSpPr>
          <p:nvPr>
            <p:ph type="body" idx="21"/>
          </p:nvPr>
        </p:nvSpPr>
        <p:spPr>
          <a:prstGeom prst="rect">
            <a:avLst/>
          </a:prstGeom>
        </p:spPr>
        <p:txBody>
          <a:bodyPr/>
          <a:lstStyle/>
          <a:p>
            <a:pPr marL="384298" indent="-384298" defTabSz="520065">
              <a:spcBef>
                <a:spcPts val="1800"/>
              </a:spcBef>
              <a:defRPr sz="3150"/>
            </a:pPr>
            <a:r>
              <a:t>Add a checkbox input to decide whether the data plotted should be shown in a data table</a:t>
            </a:r>
          </a:p>
          <a:p>
            <a:pPr marL="848356" lvl="1" indent="-384298" defTabSz="520065">
              <a:spcBef>
                <a:spcPts val="1800"/>
              </a:spcBef>
              <a:defRPr sz="3150"/>
            </a:pPr>
            <a:r>
              <a:t>This should be  a </a:t>
            </a:r>
            <a:r>
              <a:rPr>
                <a:latin typeface="Monaco"/>
                <a:ea typeface="Monaco"/>
                <a:cs typeface="Monaco"/>
                <a:sym typeface="Monaco"/>
              </a:rPr>
              <a:t>checkboxInput </a:t>
            </a:r>
            <a:r>
              <a:t>(see </a:t>
            </a:r>
            <a:r>
              <a:rPr u="sng">
                <a:hlinkClick r:id="rId5"/>
              </a:rPr>
              <a:t>shiny.rstudio.com/reference/shiny/latest/</a:t>
            </a:r>
            <a:r>
              <a:t> for help)</a:t>
            </a:r>
          </a:p>
          <a:p>
            <a:pPr marL="384298" indent="-384298" defTabSz="520065">
              <a:spcBef>
                <a:spcPts val="1800"/>
              </a:spcBef>
              <a:defRPr sz="3150"/>
            </a:pPr>
            <a:r>
              <a:t>Create a new output item using </a:t>
            </a:r>
            <a:r>
              <a:rPr>
                <a:latin typeface="Monaco"/>
                <a:ea typeface="Monaco"/>
                <a:cs typeface="Monaco"/>
                <a:sym typeface="Monaco"/>
              </a:rPr>
              <a:t>DT::renderDataTable</a:t>
            </a:r>
            <a:r>
              <a:t>, an </a:t>
            </a:r>
            <a:r>
              <a:rPr>
                <a:latin typeface="Monaco"/>
                <a:ea typeface="Monaco"/>
                <a:cs typeface="Monaco"/>
                <a:sym typeface="Monaco"/>
              </a:rPr>
              <a:t>if</a:t>
            </a:r>
            <a:r>
              <a:t> statement to check if the box is checked, and </a:t>
            </a:r>
            <a:r>
              <a:rPr>
                <a:latin typeface="Monaco"/>
                <a:ea typeface="Monaco"/>
                <a:cs typeface="Monaco"/>
                <a:sym typeface="Monaco"/>
              </a:rPr>
              <a:t>DT::datatable</a:t>
            </a:r>
          </a:p>
          <a:p>
            <a:pPr marL="848356" lvl="1" indent="-384298" defTabSz="520065">
              <a:spcBef>
                <a:spcPts val="1800"/>
              </a:spcBef>
              <a:defRPr sz="3150"/>
            </a:pPr>
            <a:r>
              <a:t>Show first seven columns of movies data, show 10 rows at a time, and hide row names, e.g.</a:t>
            </a:r>
          </a:p>
          <a:p>
            <a:pPr marL="1312413" lvl="2" indent="-384298" defTabSz="520065">
              <a:spcBef>
                <a:spcPts val="1800"/>
              </a:spcBef>
              <a:defRPr sz="3150">
                <a:latin typeface="Monaco"/>
                <a:ea typeface="Monaco"/>
                <a:cs typeface="Monaco"/>
                <a:sym typeface="Monaco"/>
              </a:defRPr>
            </a:pPr>
            <a:r>
              <a:t>data = movies[, 1:7]</a:t>
            </a:r>
          </a:p>
          <a:p>
            <a:pPr marL="1312413" lvl="2" indent="-384298" defTabSz="520065">
              <a:spcBef>
                <a:spcPts val="0"/>
              </a:spcBef>
              <a:defRPr sz="3150">
                <a:latin typeface="Monaco"/>
                <a:ea typeface="Monaco"/>
                <a:cs typeface="Monaco"/>
                <a:sym typeface="Monaco"/>
              </a:defRPr>
            </a:pPr>
            <a:r>
              <a:t>options = list(pageLength = 10)</a:t>
            </a:r>
          </a:p>
          <a:p>
            <a:pPr marL="1312413" lvl="2" indent="-384298" defTabSz="520065">
              <a:spcBef>
                <a:spcPts val="0"/>
              </a:spcBef>
              <a:defRPr sz="3150">
                <a:latin typeface="Monaco"/>
                <a:ea typeface="Monaco"/>
                <a:cs typeface="Monaco"/>
                <a:sym typeface="Monaco"/>
              </a:defRPr>
            </a:pPr>
            <a:r>
              <a:t>rownames = FALSE</a:t>
            </a:r>
          </a:p>
          <a:p>
            <a:pPr marL="384298" indent="-384298" defTabSz="520065">
              <a:spcBef>
                <a:spcPts val="1800"/>
              </a:spcBef>
              <a:defRPr sz="3150"/>
            </a:pPr>
            <a:r>
              <a:t>Add a </a:t>
            </a:r>
            <a:r>
              <a:rPr>
                <a:latin typeface="Monaco"/>
                <a:ea typeface="Monaco"/>
                <a:cs typeface="Monaco"/>
                <a:sym typeface="Monaco"/>
              </a:rPr>
              <a:t>dataTableOutput</a:t>
            </a:r>
            <a:r>
              <a:t> to the main panel</a:t>
            </a:r>
          </a:p>
          <a:p>
            <a:pPr marL="384298" indent="-384298" defTabSz="520065">
              <a:spcBef>
                <a:spcPts val="1800"/>
              </a:spcBef>
              <a:defRPr sz="3150"/>
            </a:pPr>
            <a:r>
              <a:t>Run the app in a new Window, check and uncheck the box to test functionality</a:t>
            </a:r>
          </a:p>
          <a:p>
            <a:pPr marL="384298" indent="-384298" defTabSz="520065">
              <a:spcBef>
                <a:spcPts val="1800"/>
              </a:spcBef>
              <a:defRPr sz="3150"/>
            </a:pPr>
            <a:r>
              <a:t>Compare your code / output with the person sitting next to / nearby you</a:t>
            </a:r>
          </a:p>
          <a:p>
            <a:pPr marL="384298" indent="-384298" defTabSz="520065">
              <a:spcBef>
                <a:spcPts val="1800"/>
              </a:spcBef>
              <a:defRPr sz="3150"/>
            </a:pPr>
            <a:r>
              <a:rPr b="1"/>
              <a:t>Optional: </a:t>
            </a:r>
            <a:r>
              <a:t>If you finish early, move on to the next exercise</a:t>
            </a:r>
          </a:p>
        </p:txBody>
      </p:sp>
      <p:sp>
        <p:nvSpPr>
          <p:cNvPr id="55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57"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pic>
        <p:nvPicPr>
          <p:cNvPr id="558"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5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58"/>
                </p:tgtEl>
              </p:cMediaNode>
            </p:video>
            <p:seq concurrent="1" prevAc="none" nextAc="seek">
              <p:cTn id="8" restart="whenNotActive" fill="hold" evtFilter="cancelBubble" nodeType="interactiveSeq">
                <p:stCondLst>
                  <p:cond evt="onClick" delay="0">
                    <p:tgtEl>
                      <p:spTgt spid="55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58"/>
                                        </p:tgtEl>
                                      </p:cBhvr>
                                    </p:cmd>
                                  </p:childTnLst>
                                </p:cTn>
                              </p:par>
                            </p:childTnLst>
                          </p:cTn>
                        </p:par>
                      </p:childTnLst>
                    </p:cTn>
                  </p:par>
                </p:childTnLst>
              </p:cTn>
              <p:nextCondLst>
                <p:cond evt="onClick" delay="0">
                  <p:tgtEl>
                    <p:spTgt spid="558"/>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6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62"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6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64"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65" name="movies_04.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movies_04.R</a:t>
            </a:r>
          </a:p>
        </p:txBody>
      </p:sp>
      <p:sp>
        <p:nvSpPr>
          <p:cNvPr id="56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6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7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71" name="Optional: If you finish the previous exercise early…"/>
          <p:cNvSpPr txBox="1">
            <a:spLocks noGrp="1"/>
          </p:cNvSpPr>
          <p:nvPr>
            <p:ph type="body" idx="21"/>
          </p:nvPr>
        </p:nvSpPr>
        <p:spPr>
          <a:prstGeom prst="rect">
            <a:avLst/>
          </a:prstGeom>
        </p:spPr>
        <p:txBody>
          <a:bodyPr/>
          <a:lstStyle/>
          <a:p>
            <a:pPr marL="0" indent="0" defTabSz="759459">
              <a:spcBef>
                <a:spcPts val="2700"/>
              </a:spcBef>
              <a:buSzTx/>
              <a:buNone/>
              <a:defRPr sz="4600"/>
            </a:pPr>
            <a:r>
              <a:rPr b="1"/>
              <a:t>Optional:</a:t>
            </a:r>
            <a:r>
              <a:t> If you finish the previous exercise early</a:t>
            </a:r>
          </a:p>
          <a:p>
            <a:pPr marL="1238869" lvl="1" indent="-561197" defTabSz="759459">
              <a:spcBef>
                <a:spcPts val="2700"/>
              </a:spcBef>
              <a:defRPr sz="4600"/>
            </a:pPr>
            <a:r>
              <a:t>Add a title to your app with </a:t>
            </a:r>
            <a:r>
              <a:rPr>
                <a:latin typeface="Monaco"/>
                <a:ea typeface="Monaco"/>
                <a:cs typeface="Monaco"/>
                <a:sym typeface="Monaco"/>
              </a:rPr>
              <a:t>titlePanel</a:t>
            </a:r>
            <a:r>
              <a:t>, which goes before the </a:t>
            </a:r>
            <a:r>
              <a:rPr>
                <a:latin typeface="Monaco"/>
                <a:ea typeface="Monaco"/>
                <a:cs typeface="Monaco"/>
                <a:sym typeface="Monaco"/>
              </a:rPr>
              <a:t>sidebarLayout</a:t>
            </a:r>
          </a:p>
          <a:p>
            <a:pPr marL="1238869" lvl="1" indent="-561197" defTabSz="759459">
              <a:spcBef>
                <a:spcPts val="2700"/>
              </a:spcBef>
              <a:defRPr sz="4600"/>
            </a:pPr>
            <a:r>
              <a:t>Prettify the variable names shown as input choices. </a:t>
            </a:r>
            <a:r>
              <a:rPr i="1"/>
              <a:t>Hint:</a:t>
            </a:r>
            <a:r>
              <a:t> </a:t>
            </a:r>
          </a:p>
          <a:p>
            <a:pPr marL="1916541" lvl="2" indent="-561197" defTabSz="759459">
              <a:spcBef>
                <a:spcPts val="2700"/>
              </a:spcBef>
              <a:defRPr sz="4416"/>
            </a:pPr>
            <a:r>
              <a:rPr>
                <a:latin typeface="Monaco"/>
                <a:ea typeface="Monaco"/>
                <a:cs typeface="Monaco"/>
                <a:sym typeface="Monaco"/>
              </a:rPr>
              <a:t>choices = c("IMDB rating" = "imdb_rating", …)</a:t>
            </a:r>
          </a:p>
          <a:p>
            <a:pPr marL="1238869" lvl="1" indent="-561197" defTabSz="759459">
              <a:spcBef>
                <a:spcPts val="2700"/>
              </a:spcBef>
              <a:defRPr sz="4600"/>
            </a:pPr>
            <a:r>
              <a:t>Prettify the axis and legend labels of your plot. </a:t>
            </a:r>
            <a:r>
              <a:rPr i="1"/>
              <a:t>Hint: </a:t>
            </a:r>
            <a:r>
              <a:t>You might use</a:t>
            </a:r>
          </a:p>
          <a:p>
            <a:pPr marL="1916541" lvl="2" indent="-561197" defTabSz="759459">
              <a:spcBef>
                <a:spcPts val="2700"/>
              </a:spcBef>
              <a:defRPr sz="4600"/>
            </a:pPr>
            <a:r>
              <a:rPr>
                <a:latin typeface="Monaco"/>
                <a:ea typeface="Monaco"/>
                <a:cs typeface="Monaco"/>
                <a:sym typeface="Monaco"/>
              </a:rPr>
              <a:t>str_replace_all</a:t>
            </a:r>
            <a:r>
              <a:t> from the stringr package</a:t>
            </a:r>
          </a:p>
          <a:p>
            <a:pPr marL="1916541" lvl="2" indent="-561197" defTabSz="759459">
              <a:spcBef>
                <a:spcPts val="2700"/>
              </a:spcBef>
              <a:defRPr sz="4600"/>
            </a:pPr>
            <a:r>
              <a:rPr>
                <a:latin typeface="Monaco"/>
                <a:ea typeface="Monaco"/>
                <a:cs typeface="Monaco"/>
                <a:sym typeface="Monaco"/>
              </a:rPr>
              <a:t>toTitleCase</a:t>
            </a:r>
            <a:r>
              <a:t> from the tools package</a:t>
            </a:r>
          </a:p>
        </p:txBody>
      </p:sp>
      <p:sp>
        <p:nvSpPr>
          <p:cNvPr id="57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73" name="Image" descr="Image"/>
          <p:cNvPicPr>
            <a:picLocks noChangeAspect="1"/>
          </p:cNvPicPr>
          <p:nvPr/>
        </p:nvPicPr>
        <p:blipFill>
          <a:blip r:embed="rId5"/>
          <a:stretch>
            <a:fillRect/>
          </a:stretch>
        </p:blipFill>
        <p:spPr>
          <a:xfrm>
            <a:off x="3137742" y="12658725"/>
            <a:ext cx="2540001" cy="863600"/>
          </a:xfrm>
          <a:prstGeom prst="rect">
            <a:avLst/>
          </a:prstGeom>
          <a:ln w="12700">
            <a:miter lim="400000"/>
          </a:ln>
        </p:spPr>
      </p:pic>
      <p:pic>
        <p:nvPicPr>
          <p:cNvPr id="574"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7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74"/>
                </p:tgtEl>
              </p:cMediaNode>
            </p:video>
            <p:seq concurrent="1" prevAc="none" nextAc="seek">
              <p:cTn id="8" restart="whenNotActive" fill="hold" evtFilter="cancelBubble" nodeType="interactiveSeq">
                <p:stCondLst>
                  <p:cond evt="onClick" delay="0">
                    <p:tgtEl>
                      <p:spTgt spid="57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74"/>
                                        </p:tgtEl>
                                      </p:cBhvr>
                                    </p:cmd>
                                  </p:childTnLst>
                                </p:cTn>
                              </p:par>
                            </p:childTnLst>
                          </p:cTn>
                        </p:par>
                      </p:childTnLst>
                    </p:cTn>
                  </p:par>
                </p:childTnLst>
              </p:cTn>
              <p:nextCondLst>
                <p:cond evt="onClick" delay="0">
                  <p:tgtEl>
                    <p:spTgt spid="574"/>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77"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7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80"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81" name="movies_05.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movies_05.R</a:t>
            </a:r>
          </a:p>
        </p:txBody>
      </p:sp>
      <p:sp>
        <p:nvSpPr>
          <p:cNvPr id="58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File structur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File structure</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aving your single file app"/>
          <p:cNvSpPr txBox="1">
            <a:spLocks noGrp="1"/>
          </p:cNvSpPr>
          <p:nvPr>
            <p:ph type="title"/>
          </p:nvPr>
        </p:nvSpPr>
        <p:spPr>
          <a:prstGeom prst="rect">
            <a:avLst/>
          </a:prstGeom>
        </p:spPr>
        <p:txBody>
          <a:bodyPr>
            <a:normAutofit fontScale="90000"/>
          </a:bodyPr>
          <a:lstStyle>
            <a:lvl1pPr defTabSz="643889">
              <a:defRPr sz="11699"/>
            </a:lvl1pPr>
          </a:lstStyle>
          <a:p>
            <a:r>
              <a:t>saving your single file app</a:t>
            </a:r>
          </a:p>
        </p:txBody>
      </p:sp>
      <p:sp>
        <p:nvSpPr>
          <p:cNvPr id="587"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app.R</a:t>
            </a:r>
            <a:r>
              <a:t> (your script which ends with a call to </a:t>
            </a:r>
            <a:r>
              <a:rPr>
                <a:latin typeface="Monaco"/>
                <a:ea typeface="Monaco"/>
                <a:cs typeface="Monaco"/>
                <a:sym typeface="Monaco"/>
              </a:rPr>
              <a:t>shinyApp()</a:t>
            </a:r>
            <a:r>
              <a:t>)</a:t>
            </a:r>
          </a:p>
          <a:p>
            <a:pPr lvl="1">
              <a:spcBef>
                <a:spcPts val="0"/>
              </a:spcBef>
              <a:defRPr sz="6000"/>
            </a:pPr>
            <a:r>
              <a:t>datasets, images, css, helper scripts, etc.</a:t>
            </a:r>
          </a:p>
        </p:txBody>
      </p:sp>
      <p:grpSp>
        <p:nvGrpSpPr>
          <p:cNvPr id="592" name="Group"/>
          <p:cNvGrpSpPr/>
          <p:nvPr/>
        </p:nvGrpSpPr>
        <p:grpSpPr>
          <a:xfrm>
            <a:off x="4833937" y="5066651"/>
            <a:ext cx="14716126" cy="8455675"/>
            <a:chOff x="0" y="0"/>
            <a:chExt cx="14716125" cy="8455673"/>
          </a:xfrm>
        </p:grpSpPr>
        <p:pic>
          <p:nvPicPr>
            <p:cNvPr id="588" name="example1-folder.png" descr="example1-folder.png"/>
            <p:cNvPicPr>
              <a:picLocks noChangeAspect="1"/>
            </p:cNvPicPr>
            <p:nvPr/>
          </p:nvPicPr>
          <p:blipFill>
            <a:blip r:embed="rId2"/>
            <a:srcRect/>
            <a:stretch>
              <a:fillRect/>
            </a:stretch>
          </p:blipFill>
          <p:spPr>
            <a:xfrm>
              <a:off x="0" y="0"/>
              <a:ext cx="14716125" cy="8455674"/>
            </a:xfrm>
            <a:prstGeom prst="rect">
              <a:avLst/>
            </a:prstGeom>
            <a:ln w="12700" cap="flat">
              <a:noFill/>
              <a:miter lim="400000"/>
            </a:ln>
            <a:effectLst/>
          </p:spPr>
        </p:pic>
        <p:sp>
          <p:nvSpPr>
            <p:cNvPr id="589" name="Rectangle"/>
            <p:cNvSpPr/>
            <p:nvPr/>
          </p:nvSpPr>
          <p:spPr>
            <a:xfrm>
              <a:off x="5794131" y="1916569"/>
              <a:ext cx="1926467" cy="659357"/>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0" name="Rectangle"/>
            <p:cNvSpPr/>
            <p:nvPr/>
          </p:nvSpPr>
          <p:spPr>
            <a:xfrm>
              <a:off x="5379126" y="2178704"/>
              <a:ext cx="1926467" cy="659356"/>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1" name="app.R"/>
            <p:cNvSpPr txBox="1"/>
            <p:nvPr/>
          </p:nvSpPr>
          <p:spPr>
            <a:xfrm>
              <a:off x="5823082" y="1796067"/>
              <a:ext cx="865105" cy="4516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584200">
                <a:defRPr sz="2000" b="1" spc="-19">
                  <a:solidFill>
                    <a:srgbClr val="424242"/>
                  </a:solidFill>
                  <a:latin typeface="Lucida Grande"/>
                  <a:ea typeface="Lucida Grande"/>
                  <a:cs typeface="Lucida Grande"/>
                  <a:sym typeface="Lucida Grande"/>
                </a:defRPr>
              </a:lvl1pPr>
            </a:lstStyle>
            <a:p>
              <a:r>
                <a:t>app.R</a:t>
              </a:r>
            </a:p>
          </p:txBody>
        </p:sp>
      </p:grpSp>
      <p:sp>
        <p:nvSpPr>
          <p:cNvPr id="593" name="You must use this…"/>
          <p:cNvSpPr/>
          <p:nvPr/>
        </p:nvSpPr>
        <p:spPr>
          <a:xfrm rot="18900000">
            <a:off x="14092342" y="8699793"/>
            <a:ext cx="14126767" cy="2869907"/>
          </a:xfrm>
          <a:prstGeom prst="rect">
            <a:avLst/>
          </a:pr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this </a:t>
            </a:r>
          </a:p>
          <a:p>
            <a:pPr defTabSz="584200">
              <a:defRPr sz="5200">
                <a:solidFill>
                  <a:srgbClr val="FFFFFF"/>
                </a:solidFill>
                <a:latin typeface="Helvetica Neue"/>
                <a:ea typeface="Helvetica Neue"/>
                <a:cs typeface="Helvetica Neue"/>
                <a:sym typeface="Helvetica Neue"/>
              </a:defRPr>
            </a:pPr>
            <a:r>
              <a:t>exact name (</a:t>
            </a:r>
            <a:r>
              <a:rPr b="1"/>
              <a:t>app.R</a:t>
            </a:r>
            <a:r>
              <a:t>)</a:t>
            </a:r>
          </a:p>
          <a:p>
            <a:pPr defTabSz="584200">
              <a:defRPr sz="5200">
                <a:solidFill>
                  <a:srgbClr val="FFFFFF"/>
                </a:solidFill>
                <a:latin typeface="Helvetica Neue"/>
                <a:ea typeface="Helvetica Neue"/>
                <a:cs typeface="Helvetica Neue"/>
                <a:sym typeface="Helvetica Neue"/>
              </a:defRPr>
            </a:pPr>
            <a:r>
              <a:t>for </a:t>
            </a:r>
            <a:r>
              <a:rPr i="1"/>
              <a:t>deploying</a:t>
            </a:r>
            <a:r>
              <a:t> the app</a:t>
            </a:r>
          </a:p>
        </p:txBody>
      </p:sp>
      <p:sp>
        <p:nvSpPr>
          <p:cNvPr id="594" name="We will focus on the single file format throughout the workshop"/>
          <p:cNvSpPr/>
          <p:nvPr/>
        </p:nvSpPr>
        <p:spPr>
          <a:xfrm>
            <a:off x="512711" y="7220419"/>
            <a:ext cx="6355093" cy="42866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367" y="3580"/>
                </a:lnTo>
                <a:lnTo>
                  <a:pt x="686" y="3580"/>
                </a:lnTo>
                <a:cubicBezTo>
                  <a:pt x="307" y="3580"/>
                  <a:pt x="0" y="3933"/>
                  <a:pt x="0" y="4369"/>
                </a:cubicBezTo>
                <a:lnTo>
                  <a:pt x="0" y="20808"/>
                </a:lnTo>
                <a:cubicBezTo>
                  <a:pt x="0" y="21245"/>
                  <a:pt x="307" y="21600"/>
                  <a:pt x="686" y="21600"/>
                </a:cubicBezTo>
                <a:lnTo>
                  <a:pt x="17364" y="21600"/>
                </a:lnTo>
                <a:cubicBezTo>
                  <a:pt x="17743" y="21600"/>
                  <a:pt x="18050" y="21245"/>
                  <a:pt x="18050" y="20808"/>
                </a:cubicBezTo>
                <a:lnTo>
                  <a:pt x="18050" y="6343"/>
                </a:lnTo>
                <a:lnTo>
                  <a:pt x="21600" y="0"/>
                </a:lnTo>
                <a:close/>
              </a:path>
            </a:pathLst>
          </a:custGeom>
          <a:solidFill>
            <a:srgbClr val="FF93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Gill Sans"/>
                <a:ea typeface="Gill Sans"/>
                <a:cs typeface="Gill Sans"/>
                <a:sym typeface="Gill Sans"/>
              </a:defRPr>
            </a:lvl1pPr>
          </a:lstStyle>
          <a:p>
            <a:pPr algn="l"/>
            <a:r>
              <a:rPr dirty="0"/>
              <a:t>We will focus on </a:t>
            </a:r>
            <a:endParaRPr lang="en-US" dirty="0"/>
          </a:p>
          <a:p>
            <a:pPr algn="l"/>
            <a:r>
              <a:rPr dirty="0"/>
              <a:t>the single file </a:t>
            </a:r>
            <a:endParaRPr lang="en-US" dirty="0"/>
          </a:p>
          <a:p>
            <a:pPr algn="l"/>
            <a:r>
              <a:rPr dirty="0"/>
              <a:t>format throughout </a:t>
            </a:r>
            <a:endParaRPr lang="en-US" dirty="0"/>
          </a:p>
          <a:p>
            <a:pPr algn="l"/>
            <a:r>
              <a:rPr dirty="0"/>
              <a:t>the </a:t>
            </a:r>
            <a:r>
              <a:rPr lang="en-US" dirty="0"/>
              <a:t>course</a:t>
            </a:r>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iterate>
                                    <p:tmAbs val="0"/>
                                  </p:iterate>
                                  <p:childTnLst>
                                    <p:set>
                                      <p:cBhvr>
                                        <p:cTn id="10" fill="hold"/>
                                        <p:tgtEl>
                                          <p:spTgt spid="594"/>
                                        </p:tgtEl>
                                        <p:attrNameLst>
                                          <p:attrName>style.visibility</p:attrName>
                                        </p:attrNameLst>
                                      </p:cBhvr>
                                      <p:to>
                                        <p:strVal val="visible"/>
                                      </p:to>
                                    </p:set>
                                    <p:animEffect transition="in" filter="wipe(right)">
                                      <p:cBhvr>
                                        <p:cTn id="11" dur="10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 grpId="0" animBg="1" advAuto="0"/>
      <p:bldP spid="59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rPr lang="en-US" dirty="0"/>
              <a:t>Assignments</a:t>
            </a:r>
            <a:endParaRPr dirty="0"/>
          </a:p>
        </p:txBody>
      </p:sp>
      <p:sp>
        <p:nvSpPr>
          <p:cNvPr id="174" name="Senior Digital Services Analyst…"/>
          <p:cNvSpPr txBox="1">
            <a:spLocks noGrp="1"/>
          </p:cNvSpPr>
          <p:nvPr>
            <p:ph type="body" idx="1"/>
          </p:nvPr>
        </p:nvSpPr>
        <p:spPr>
          <a:prstGeom prst="rect">
            <a:avLst/>
          </a:prstGeom>
        </p:spPr>
        <p:txBody>
          <a:bodyPr>
            <a:normAutofit fontScale="92500" lnSpcReduction="20000"/>
          </a:bodyPr>
          <a:lstStyle/>
          <a:p>
            <a:r>
              <a:rPr lang="en-US" dirty="0"/>
              <a:t>Homework 1: Create a basic </a:t>
            </a:r>
            <a:r>
              <a:rPr lang="en-US" dirty="0" err="1"/>
              <a:t>ShinyApp</a:t>
            </a:r>
            <a:endParaRPr lang="en-US" dirty="0"/>
          </a:p>
          <a:p>
            <a:pPr lvl="1"/>
            <a:r>
              <a:rPr lang="en-US" dirty="0"/>
              <a:t>Due: 2/4</a:t>
            </a:r>
          </a:p>
          <a:p>
            <a:r>
              <a:rPr lang="en-US" dirty="0"/>
              <a:t>Homework 2: Create a Dashboard</a:t>
            </a:r>
          </a:p>
          <a:p>
            <a:pPr lvl="1"/>
            <a:r>
              <a:rPr lang="en-US" dirty="0"/>
              <a:t>Due: 2/18</a:t>
            </a:r>
          </a:p>
          <a:p>
            <a:r>
              <a:rPr lang="en-US" dirty="0"/>
              <a:t>Final Project: Create a </a:t>
            </a:r>
            <a:r>
              <a:rPr lang="en-US" dirty="0" err="1"/>
              <a:t>ShinyApp</a:t>
            </a:r>
            <a:r>
              <a:rPr lang="en-US" dirty="0"/>
              <a:t> with an Interactive Map</a:t>
            </a:r>
          </a:p>
          <a:p>
            <a:pPr lvl="1"/>
            <a:r>
              <a:rPr lang="en-US" dirty="0"/>
              <a:t>Due: 3/4</a:t>
            </a:r>
            <a:endParaRPr dirty="0"/>
          </a:p>
        </p:txBody>
      </p:sp>
    </p:spTree>
    <p:extLst>
      <p:ext uri="{BB962C8B-B14F-4D97-AF65-F5344CB8AC3E}">
        <p14:creationId xmlns:p14="http://schemas.microsoft.com/office/powerpoint/2010/main" val="194933759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6" name="example1-folder.png" descr="example1-folder.png"/>
          <p:cNvPicPr>
            <a:picLocks noChangeAspect="1"/>
          </p:cNvPicPr>
          <p:nvPr/>
        </p:nvPicPr>
        <p:blipFill>
          <a:blip r:embed="rId2"/>
          <a:stretch>
            <a:fillRect/>
          </a:stretch>
        </p:blipFill>
        <p:spPr>
          <a:xfrm>
            <a:off x="4838700" y="5067300"/>
            <a:ext cx="14719300" cy="8457499"/>
          </a:xfrm>
          <a:prstGeom prst="rect">
            <a:avLst/>
          </a:prstGeom>
          <a:ln w="12700">
            <a:miter lim="400000"/>
          </a:ln>
        </p:spPr>
      </p:pic>
      <p:sp>
        <p:nvSpPr>
          <p:cNvPr id="597" name="saving your multiple file app"/>
          <p:cNvSpPr txBox="1">
            <a:spLocks noGrp="1"/>
          </p:cNvSpPr>
          <p:nvPr>
            <p:ph type="title"/>
          </p:nvPr>
        </p:nvSpPr>
        <p:spPr>
          <a:prstGeom prst="rect">
            <a:avLst/>
          </a:prstGeom>
        </p:spPr>
        <p:txBody>
          <a:bodyPr>
            <a:normAutofit fontScale="90000"/>
          </a:bodyPr>
          <a:lstStyle>
            <a:lvl1pPr defTabSz="594360">
              <a:defRPr sz="10800"/>
            </a:lvl1pPr>
          </a:lstStyle>
          <a:p>
            <a:r>
              <a:t>saving your multiple file app</a:t>
            </a:r>
          </a:p>
        </p:txBody>
      </p:sp>
      <p:sp>
        <p:nvSpPr>
          <p:cNvPr id="598"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ui.R</a:t>
            </a:r>
            <a:r>
              <a:t> and </a:t>
            </a:r>
            <a:r>
              <a:rPr>
                <a:latin typeface="Monaco"/>
                <a:ea typeface="Monaco"/>
                <a:cs typeface="Monaco"/>
                <a:sym typeface="Monaco"/>
              </a:rPr>
              <a:t>server.R</a:t>
            </a:r>
          </a:p>
          <a:p>
            <a:pPr lvl="1">
              <a:spcBef>
                <a:spcPts val="0"/>
              </a:spcBef>
              <a:defRPr sz="6000"/>
            </a:pPr>
            <a:r>
              <a:t>datasets, images, css, helper scripts, etc.</a:t>
            </a:r>
          </a:p>
        </p:txBody>
      </p:sp>
      <p:sp>
        <p:nvSpPr>
          <p:cNvPr id="599" name="You must use these…"/>
          <p:cNvSpPr/>
          <p:nvPr/>
        </p:nvSpPr>
        <p:spPr>
          <a:xfrm rot="18900000">
            <a:off x="13905816" y="8777054"/>
            <a:ext cx="14126766" cy="2342332"/>
          </a:xfrm>
          <a:prstGeom prst="rect">
            <a:avLst/>
          </a:pr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these </a:t>
            </a:r>
          </a:p>
          <a:p>
            <a:pPr defTabSz="584200">
              <a:defRPr sz="5200">
                <a:solidFill>
                  <a:srgbClr val="FFFFFF"/>
                </a:solidFill>
                <a:latin typeface="Helvetica Neue"/>
                <a:ea typeface="Helvetica Neue"/>
                <a:cs typeface="Helvetica Neue"/>
                <a:sym typeface="Helvetica Neue"/>
              </a:defRPr>
            </a:pPr>
            <a:r>
              <a:t>exact names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0"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ring…"/>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Sharing</a:t>
            </a:r>
          </a:p>
          <a:p>
            <a:pPr marL="0" indent="0" algn="r" defTabSz="800735">
              <a:spcBef>
                <a:spcPts val="6300"/>
              </a:spcBef>
              <a:buSzTx/>
              <a:buNone/>
              <a:defRPr sz="20370">
                <a:solidFill>
                  <a:srgbClr val="DBDBDB"/>
                </a:solidFill>
              </a:defRPr>
            </a:pPr>
            <a:r>
              <a:t>your app</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inyapps.io"/>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shinyapps.io</a:t>
            </a:r>
          </a:p>
        </p:txBody>
      </p:sp>
      <p:pic>
        <p:nvPicPr>
          <p:cNvPr id="604" name="RStudio Logo All Gray.pdf" descr="RStudio Logo All Gray.pdf"/>
          <p:cNvPicPr>
            <a:picLocks noChangeAspect="1"/>
          </p:cNvPicPr>
          <p:nvPr/>
        </p:nvPicPr>
        <p:blipFill>
          <a:blip r:embed="rId2">
            <a:alphaModFix amt="40000"/>
          </a:blip>
          <a:stretch>
            <a:fillRect/>
          </a:stretch>
        </p:blipFill>
        <p:spPr>
          <a:xfrm>
            <a:off x="9934848" y="10361798"/>
            <a:ext cx="4059905" cy="1423810"/>
          </a:xfrm>
          <a:prstGeom prst="rect">
            <a:avLst/>
          </a:prstGeom>
          <a:ln w="12700">
            <a:miter lim="400000"/>
          </a:ln>
        </p:spPr>
      </p:pic>
      <p:sp>
        <p:nvSpPr>
          <p:cNvPr id="605" name="by"/>
          <p:cNvSpPr txBox="1"/>
          <p:nvPr/>
        </p:nvSpPr>
        <p:spPr>
          <a:xfrm>
            <a:off x="11499350" y="9503389"/>
            <a:ext cx="1385300" cy="15359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a:solidFill>
                  <a:srgbClr val="C0C0C0"/>
                </a:solidFill>
                <a:latin typeface="Helvetica Neue"/>
                <a:ea typeface="Helvetica Neue"/>
                <a:cs typeface="Helvetica Neue"/>
                <a:sym typeface="Helvetica Neue"/>
              </a:defRPr>
            </a:lvl1pPr>
          </a:lstStyle>
          <a:p>
            <a:r>
              <a:rPr dirty="0"/>
              <a:t>by</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inyapps.io"/>
          <p:cNvSpPr txBox="1">
            <a:spLocks noGrp="1"/>
          </p:cNvSpPr>
          <p:nvPr>
            <p:ph type="title"/>
          </p:nvPr>
        </p:nvSpPr>
        <p:spPr>
          <a:prstGeom prst="rect">
            <a:avLst/>
          </a:prstGeom>
        </p:spPr>
        <p:txBody>
          <a:bodyPr/>
          <a:lstStyle>
            <a:lvl1pPr defTabSz="676909">
              <a:defRPr sz="12300"/>
            </a:lvl1pPr>
          </a:lstStyle>
          <a:p>
            <a:r>
              <a:t>shinyapps.io</a:t>
            </a:r>
          </a:p>
        </p:txBody>
      </p:sp>
      <p:sp>
        <p:nvSpPr>
          <p:cNvPr id="608" name="A server maintained by RStudio…"/>
          <p:cNvSpPr txBox="1">
            <a:spLocks noGrp="1"/>
          </p:cNvSpPr>
          <p:nvPr>
            <p:ph type="body" idx="1"/>
          </p:nvPr>
        </p:nvSpPr>
        <p:spPr>
          <a:prstGeom prst="rect">
            <a:avLst/>
          </a:prstGeom>
        </p:spPr>
        <p:txBody>
          <a:bodyPr/>
          <a:lstStyle/>
          <a:p>
            <a:pPr marL="0" indent="0">
              <a:buSzTx/>
              <a:buNone/>
            </a:pPr>
            <a:r>
              <a:rPr dirty="0"/>
              <a:t>A server maintained by RStudio</a:t>
            </a:r>
          </a:p>
          <a:p>
            <a:pPr lvl="1">
              <a:spcBef>
                <a:spcPts val="0"/>
              </a:spcBef>
            </a:pPr>
            <a:r>
              <a:rPr dirty="0"/>
              <a:t>easy to use</a:t>
            </a:r>
          </a:p>
          <a:p>
            <a:pPr lvl="1">
              <a:spcBef>
                <a:spcPts val="0"/>
              </a:spcBef>
            </a:pPr>
            <a:r>
              <a:t>secure</a:t>
            </a:r>
          </a:p>
          <a:p>
            <a:pPr lvl="1">
              <a:spcBef>
                <a:spcPts val="0"/>
              </a:spcBef>
            </a:pPr>
            <a:r>
              <a:rPr dirty="0"/>
              <a:t>scalable</a:t>
            </a:r>
          </a:p>
        </p:txBody>
      </p:sp>
      <p:grpSp>
        <p:nvGrpSpPr>
          <p:cNvPr id="651" name="Group"/>
          <p:cNvGrpSpPr/>
          <p:nvPr/>
        </p:nvGrpSpPr>
        <p:grpSpPr>
          <a:xfrm>
            <a:off x="5423742" y="5578646"/>
            <a:ext cx="10415501" cy="6394019"/>
            <a:chOff x="0" y="0"/>
            <a:chExt cx="10415499" cy="6394017"/>
          </a:xfrm>
        </p:grpSpPr>
        <p:sp>
          <p:nvSpPr>
            <p:cNvPr id="609" name="Oval"/>
            <p:cNvSpPr/>
            <p:nvPr/>
          </p:nvSpPr>
          <p:spPr>
            <a:xfrm>
              <a:off x="1496369" y="75722"/>
              <a:ext cx="4331419" cy="4211970"/>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0" name="Oval"/>
            <p:cNvSpPr/>
            <p:nvPr/>
          </p:nvSpPr>
          <p:spPr>
            <a:xfrm>
              <a:off x="137107" y="2839800"/>
              <a:ext cx="2948593" cy="3276032"/>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0" name="Group"/>
            <p:cNvGrpSpPr/>
            <p:nvPr/>
          </p:nvGrpSpPr>
          <p:grpSpPr>
            <a:xfrm>
              <a:off x="-1" y="-1"/>
              <a:ext cx="8953236" cy="6394019"/>
              <a:chOff x="0" y="0"/>
              <a:chExt cx="8953234" cy="6394017"/>
            </a:xfrm>
          </p:grpSpPr>
          <p:sp>
            <p:nvSpPr>
              <p:cNvPr id="611" name="Circle"/>
              <p:cNvSpPr/>
              <p:nvPr/>
            </p:nvSpPr>
            <p:spPr>
              <a:xfrm>
                <a:off x="1674737" y="223327"/>
                <a:ext cx="3930627" cy="3930626"/>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2" name="Circle"/>
              <p:cNvSpPr/>
              <p:nvPr/>
            </p:nvSpPr>
            <p:spPr>
              <a:xfrm>
                <a:off x="3682262" y="1979298"/>
                <a:ext cx="3415304"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3" name="Oval"/>
              <p:cNvSpPr/>
              <p:nvPr/>
            </p:nvSpPr>
            <p:spPr>
              <a:xfrm>
                <a:off x="757761" y="3405664"/>
                <a:ext cx="3659657" cy="2699134"/>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4" name="Circle"/>
              <p:cNvSpPr/>
              <p:nvPr/>
            </p:nvSpPr>
            <p:spPr>
              <a:xfrm>
                <a:off x="2438222" y="2557610"/>
                <a:ext cx="3415305"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5" name="Circle"/>
              <p:cNvSpPr/>
              <p:nvPr/>
            </p:nvSpPr>
            <p:spPr>
              <a:xfrm>
                <a:off x="2210567" y="4435128"/>
                <a:ext cx="1485213"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6" name="Circle"/>
              <p:cNvSpPr/>
              <p:nvPr/>
            </p:nvSpPr>
            <p:spPr>
              <a:xfrm>
                <a:off x="5181175" y="3046075"/>
                <a:ext cx="275381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7" name="Oval"/>
              <p:cNvSpPr/>
              <p:nvPr/>
            </p:nvSpPr>
            <p:spPr>
              <a:xfrm>
                <a:off x="3194825" y="3417509"/>
                <a:ext cx="439017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8" name="Circle"/>
              <p:cNvSpPr/>
              <p:nvPr/>
            </p:nvSpPr>
            <p:spPr>
              <a:xfrm>
                <a:off x="2897444" y="4435128"/>
                <a:ext cx="1485212"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9" name="Shape"/>
              <p:cNvSpPr/>
              <p:nvPr/>
            </p:nvSpPr>
            <p:spPr>
              <a:xfrm>
                <a:off x="-1" y="-1"/>
                <a:ext cx="8953236" cy="6394019"/>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21" name="Group"/>
            <p:cNvSpPr/>
            <p:nvPr/>
          </p:nvSpPr>
          <p:spPr>
            <a:xfrm flipH="1">
              <a:off x="6122522" y="2403850"/>
              <a:ext cx="4292978" cy="1131886"/>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2"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9" name="Group"/>
            <p:cNvGrpSpPr/>
            <p:nvPr/>
          </p:nvGrpSpPr>
          <p:grpSpPr>
            <a:xfrm>
              <a:off x="946566" y="4241771"/>
              <a:ext cx="3472131" cy="1971514"/>
              <a:chOff x="0" y="0"/>
              <a:chExt cx="3472129" cy="1971513"/>
            </a:xfrm>
          </p:grpSpPr>
          <p:sp>
            <p:nvSpPr>
              <p:cNvPr id="623" name="Oval"/>
              <p:cNvSpPr/>
              <p:nvPr/>
            </p:nvSpPr>
            <p:spPr>
              <a:xfrm>
                <a:off x="1279364" y="0"/>
                <a:ext cx="2192766" cy="1945824"/>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4" name="Oval"/>
              <p:cNvSpPr/>
              <p:nvPr/>
            </p:nvSpPr>
            <p:spPr>
              <a:xfrm>
                <a:off x="873687" y="697659"/>
                <a:ext cx="1413717" cy="1254509"/>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5" name="Oval"/>
              <p:cNvSpPr/>
              <p:nvPr/>
            </p:nvSpPr>
            <p:spPr>
              <a:xfrm>
                <a:off x="0" y="1309018"/>
                <a:ext cx="1340640" cy="66249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6" name="Oval"/>
              <p:cNvSpPr/>
              <p:nvPr/>
            </p:nvSpPr>
            <p:spPr>
              <a:xfrm>
                <a:off x="1554722" y="345657"/>
                <a:ext cx="1413716" cy="125450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7" name="Oval"/>
              <p:cNvSpPr/>
              <p:nvPr/>
            </p:nvSpPr>
            <p:spPr>
              <a:xfrm>
                <a:off x="678644" y="1148400"/>
                <a:ext cx="397831" cy="353028"/>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8" name="Oval"/>
              <p:cNvSpPr/>
              <p:nvPr/>
            </p:nvSpPr>
            <p:spPr>
              <a:xfrm>
                <a:off x="856686" y="1268404"/>
                <a:ext cx="61815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30" name="Oval"/>
            <p:cNvSpPr/>
            <p:nvPr/>
          </p:nvSpPr>
          <p:spPr>
            <a:xfrm>
              <a:off x="2615119" y="5398511"/>
              <a:ext cx="101024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40" name="Group"/>
            <p:cNvGrpSpPr/>
            <p:nvPr/>
          </p:nvGrpSpPr>
          <p:grpSpPr>
            <a:xfrm>
              <a:off x="2941836" y="1134242"/>
              <a:ext cx="4876089" cy="4346974"/>
              <a:chOff x="0" y="0"/>
              <a:chExt cx="4876088" cy="4346973"/>
            </a:xfrm>
          </p:grpSpPr>
          <p:grpSp>
            <p:nvGrpSpPr>
              <p:cNvPr id="638" name="Group"/>
              <p:cNvGrpSpPr/>
              <p:nvPr/>
            </p:nvGrpSpPr>
            <p:grpSpPr>
              <a:xfrm>
                <a:off x="-1" y="-1"/>
                <a:ext cx="4876090" cy="4346975"/>
                <a:chOff x="0" y="0"/>
                <a:chExt cx="4876088" cy="4346973"/>
              </a:xfrm>
            </p:grpSpPr>
            <p:sp>
              <p:nvSpPr>
                <p:cNvPr id="631" name="Triangle"/>
                <p:cNvSpPr/>
                <p:nvPr/>
              </p:nvSpPr>
              <p:spPr>
                <a:xfrm rot="10800000" flipH="1">
                  <a:off x="1905692" y="4010673"/>
                  <a:ext cx="2970397" cy="3363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37" name="Group"/>
                <p:cNvGrpSpPr/>
                <p:nvPr/>
              </p:nvGrpSpPr>
              <p:grpSpPr>
                <a:xfrm>
                  <a:off x="-1" y="-1"/>
                  <a:ext cx="2540926" cy="4346975"/>
                  <a:chOff x="0" y="0"/>
                  <a:chExt cx="2540924" cy="4346972"/>
                </a:xfrm>
              </p:grpSpPr>
              <p:sp>
                <p:nvSpPr>
                  <p:cNvPr id="632" name="Triangle"/>
                  <p:cNvSpPr/>
                  <p:nvPr/>
                </p:nvSpPr>
                <p:spPr>
                  <a:xfrm>
                    <a:off x="2061675" y="0"/>
                    <a:ext cx="479250" cy="9308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3" name="Rounded Rectangle"/>
                  <p:cNvSpPr/>
                  <p:nvPr/>
                </p:nvSpPr>
                <p:spPr>
                  <a:xfrm>
                    <a:off x="1627638" y="876624"/>
                    <a:ext cx="904244" cy="3334790"/>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4" name="Triangle"/>
                  <p:cNvSpPr/>
                  <p:nvPr/>
                </p:nvSpPr>
                <p:spPr>
                  <a:xfrm rot="10800000" flipH="1">
                    <a:off x="2070716" y="4193337"/>
                    <a:ext cx="461165" cy="1536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5" name="Rectangle"/>
                  <p:cNvSpPr/>
                  <p:nvPr/>
                </p:nvSpPr>
                <p:spPr>
                  <a:xfrm>
                    <a:off x="0" y="9037"/>
                    <a:ext cx="2079759" cy="4337936"/>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6" name="Rounded Rectangle"/>
                  <p:cNvSpPr/>
                  <p:nvPr/>
                </p:nvSpPr>
                <p:spPr>
                  <a:xfrm>
                    <a:off x="171806" y="939885"/>
                    <a:ext cx="1636681" cy="81337"/>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39" name="Rectangle"/>
              <p:cNvSpPr/>
              <p:nvPr/>
            </p:nvSpPr>
            <p:spPr>
              <a:xfrm>
                <a:off x="314757" y="944576"/>
                <a:ext cx="69549" cy="5219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47" name="Group"/>
            <p:cNvGrpSpPr/>
            <p:nvPr/>
          </p:nvGrpSpPr>
          <p:grpSpPr>
            <a:xfrm>
              <a:off x="3514117" y="3322069"/>
              <a:ext cx="5278339" cy="2997100"/>
              <a:chOff x="0" y="0"/>
              <a:chExt cx="5278338" cy="2997099"/>
            </a:xfrm>
          </p:grpSpPr>
          <p:sp>
            <p:nvSpPr>
              <p:cNvPr id="641" name="Oval"/>
              <p:cNvSpPr/>
              <p:nvPr/>
            </p:nvSpPr>
            <p:spPr>
              <a:xfrm>
                <a:off x="1944892" y="0"/>
                <a:ext cx="3333447" cy="2958046"/>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2" name="Oval"/>
              <p:cNvSpPr/>
              <p:nvPr/>
            </p:nvSpPr>
            <p:spPr>
              <a:xfrm>
                <a:off x="1328182" y="1060583"/>
                <a:ext cx="2149134" cy="1907107"/>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3" name="Oval"/>
              <p:cNvSpPr/>
              <p:nvPr/>
            </p:nvSpPr>
            <p:spPr>
              <a:xfrm>
                <a:off x="0" y="1989973"/>
                <a:ext cx="2038043" cy="100712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4" name="Oval"/>
              <p:cNvSpPr/>
              <p:nvPr/>
            </p:nvSpPr>
            <p:spPr>
              <a:xfrm>
                <a:off x="2363492" y="525469"/>
                <a:ext cx="2149134" cy="190710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5" name="Oval"/>
              <p:cNvSpPr/>
              <p:nvPr/>
            </p:nvSpPr>
            <p:spPr>
              <a:xfrm>
                <a:off x="1031676" y="1745800"/>
                <a:ext cx="604783" cy="536674"/>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6" name="Oval"/>
              <p:cNvSpPr/>
              <p:nvPr/>
            </p:nvSpPr>
            <p:spPr>
              <a:xfrm>
                <a:off x="1302336" y="1928231"/>
                <a:ext cx="939727" cy="67975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48"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9" name="Group"/>
            <p:cNvSpPr/>
            <p:nvPr/>
          </p:nvSpPr>
          <p:spPr>
            <a:xfrm flipH="1">
              <a:off x="6122522" y="2403850"/>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0" name="Group"/>
            <p:cNvSpPr/>
            <p:nvPr/>
          </p:nvSpPr>
          <p:spPr>
            <a:xfrm>
              <a:off x="6122522" y="3547811"/>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652" name="Screen Shot 2015-05-18 at 6.40.05 PM.png" descr="Screen Shot 2015-05-18 at 6.40.05 PM.png"/>
          <p:cNvPicPr>
            <a:picLocks noChangeAspect="1"/>
          </p:cNvPicPr>
          <p:nvPr/>
        </p:nvPicPr>
        <p:blipFill>
          <a:blip r:embed="rId3"/>
          <a:stretch>
            <a:fillRect/>
          </a:stretch>
        </p:blipFill>
        <p:spPr>
          <a:xfrm>
            <a:off x="15839242" y="6497209"/>
            <a:ext cx="8039909" cy="5475456"/>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hassle-free cloud hosting for shiny"/>
          <p:cNvSpPr txBox="1">
            <a:spLocks noGrp="1"/>
          </p:cNvSpPr>
          <p:nvPr>
            <p:ph type="body" idx="21"/>
          </p:nvPr>
        </p:nvSpPr>
        <p:spPr>
          <a:prstGeom prst="rect">
            <a:avLst/>
          </a:prstGeom>
        </p:spPr>
        <p:txBody>
          <a:bodyPr/>
          <a:lstStyle>
            <a:lvl1pPr defTabSz="462280">
              <a:defRPr sz="8400"/>
            </a:lvl1pPr>
          </a:lstStyle>
          <a:p>
            <a:r>
              <a:t>hassle-free cloud hosting for shiny</a:t>
            </a:r>
          </a:p>
        </p:txBody>
      </p:sp>
      <p:pic>
        <p:nvPicPr>
          <p:cNvPr id="657" name="Image" descr="Image"/>
          <p:cNvPicPr>
            <a:picLocks noChangeAspect="1"/>
          </p:cNvPicPr>
          <p:nvPr/>
        </p:nvPicPr>
        <p:blipFill>
          <a:blip r:embed="rId2"/>
          <a:srcRect b="10833"/>
          <a:stretch>
            <a:fillRect/>
          </a:stretch>
        </p:blipFill>
        <p:spPr>
          <a:xfrm>
            <a:off x="1320601" y="2746646"/>
            <a:ext cx="21742886" cy="8696970"/>
          </a:xfrm>
          <a:prstGeom prst="rect">
            <a:avLst/>
          </a:prstGeom>
          <a:ln w="12700">
            <a:miter lim="400000"/>
          </a:ln>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with built-in metrics"/>
          <p:cNvSpPr txBox="1">
            <a:spLocks noGrp="1"/>
          </p:cNvSpPr>
          <p:nvPr>
            <p:ph type="body" idx="21"/>
          </p:nvPr>
        </p:nvSpPr>
        <p:spPr>
          <a:prstGeom prst="rect">
            <a:avLst/>
          </a:prstGeom>
        </p:spPr>
        <p:txBody>
          <a:bodyPr/>
          <a:lstStyle/>
          <a:p>
            <a:r>
              <a:t>with built-in metrics</a:t>
            </a:r>
          </a:p>
        </p:txBody>
      </p:sp>
      <p:pic>
        <p:nvPicPr>
          <p:cNvPr id="660" name="Screen Shot 2015-02-10 at 3.27.51 PM.png" descr="Screen Shot 2015-02-10 at 3.27.51 PM.png"/>
          <p:cNvPicPr>
            <a:picLocks noChangeAspect="1"/>
          </p:cNvPicPr>
          <p:nvPr/>
        </p:nvPicPr>
        <p:blipFill>
          <a:blip r:embed="rId2"/>
          <a:srcRect b="5312"/>
          <a:stretch>
            <a:fillRect/>
          </a:stretch>
        </p:blipFill>
        <p:spPr>
          <a:xfrm>
            <a:off x="4333676" y="1661715"/>
            <a:ext cx="15716490" cy="10809685"/>
          </a:xfrm>
          <a:prstGeom prst="rect">
            <a:avLst/>
          </a:prstGeom>
          <a:ln w="12700">
            <a:miter lim="400000"/>
          </a:ln>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membership pricing"/>
          <p:cNvSpPr txBox="1">
            <a:spLocks noGrp="1"/>
          </p:cNvSpPr>
          <p:nvPr>
            <p:ph type="body" idx="21"/>
          </p:nvPr>
        </p:nvSpPr>
        <p:spPr>
          <a:prstGeom prst="rect">
            <a:avLst/>
          </a:prstGeom>
        </p:spPr>
        <p:txBody>
          <a:bodyPr/>
          <a:lstStyle/>
          <a:p>
            <a:r>
              <a:t>membership pricing</a:t>
            </a:r>
          </a:p>
        </p:txBody>
      </p:sp>
      <p:pic>
        <p:nvPicPr>
          <p:cNvPr id="663" name="Screen Shot 2016-09-06 at 00.05.00.png" descr="Screen Shot 2016-09-06 at 00.05.00.png"/>
          <p:cNvPicPr>
            <a:picLocks noChangeAspect="1"/>
          </p:cNvPicPr>
          <p:nvPr/>
        </p:nvPicPr>
        <p:blipFill>
          <a:blip r:embed="rId2"/>
          <a:stretch>
            <a:fillRect/>
          </a:stretch>
        </p:blipFill>
        <p:spPr>
          <a:xfrm>
            <a:off x="0" y="2535154"/>
            <a:ext cx="24384000" cy="9567033"/>
          </a:xfrm>
          <a:prstGeom prst="rect">
            <a:avLst/>
          </a:prstGeom>
          <a:ln w="12700">
            <a:miter lim="400000"/>
          </a:ln>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Build your own server"/>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Build your own server</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iny Server"/>
          <p:cNvSpPr txBox="1">
            <a:spLocks noGrp="1"/>
          </p:cNvSpPr>
          <p:nvPr>
            <p:ph type="body" idx="21"/>
          </p:nvPr>
        </p:nvSpPr>
        <p:spPr>
          <a:prstGeom prst="rect">
            <a:avLst/>
          </a:prstGeom>
        </p:spPr>
        <p:txBody>
          <a:bodyPr/>
          <a:lstStyle/>
          <a:p>
            <a:r>
              <a:t>Shiny Server</a:t>
            </a:r>
          </a:p>
        </p:txBody>
      </p:sp>
      <p:sp>
        <p:nvSpPr>
          <p:cNvPr id="669"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0"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80" name="Group"/>
          <p:cNvGrpSpPr/>
          <p:nvPr/>
        </p:nvGrpSpPr>
        <p:grpSpPr>
          <a:xfrm>
            <a:off x="258712" y="3326290"/>
            <a:ext cx="12070372" cy="8620145"/>
            <a:chOff x="0" y="0"/>
            <a:chExt cx="12070370" cy="8620143"/>
          </a:xfrm>
        </p:grpSpPr>
        <p:sp>
          <p:nvSpPr>
            <p:cNvPr id="671"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2"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3"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4"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5"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6"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7"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8"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9"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87" name="Group"/>
          <p:cNvGrpSpPr/>
          <p:nvPr/>
        </p:nvGrpSpPr>
        <p:grpSpPr>
          <a:xfrm>
            <a:off x="1534833" y="9044866"/>
            <a:ext cx="4680978" cy="2657912"/>
            <a:chOff x="0" y="0"/>
            <a:chExt cx="4680977" cy="2657911"/>
          </a:xfrm>
        </p:grpSpPr>
        <p:sp>
          <p:nvSpPr>
            <p:cNvPr id="681"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2"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3"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4"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5"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6"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88"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9"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9" name="Group"/>
          <p:cNvGrpSpPr/>
          <p:nvPr/>
        </p:nvGrpSpPr>
        <p:grpSpPr>
          <a:xfrm>
            <a:off x="4224771" y="4855428"/>
            <a:ext cx="6573736" cy="5860405"/>
            <a:chOff x="0" y="0"/>
            <a:chExt cx="6573735" cy="5860404"/>
          </a:xfrm>
        </p:grpSpPr>
        <p:grpSp>
          <p:nvGrpSpPr>
            <p:cNvPr id="697" name="Group"/>
            <p:cNvGrpSpPr/>
            <p:nvPr/>
          </p:nvGrpSpPr>
          <p:grpSpPr>
            <a:xfrm>
              <a:off x="0" y="0"/>
              <a:ext cx="6573736" cy="5860405"/>
              <a:chOff x="0" y="0"/>
              <a:chExt cx="6573735" cy="5860404"/>
            </a:xfrm>
          </p:grpSpPr>
          <p:sp>
            <p:nvSpPr>
              <p:cNvPr id="690"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6" name="Group"/>
              <p:cNvGrpSpPr/>
              <p:nvPr/>
            </p:nvGrpSpPr>
            <p:grpSpPr>
              <a:xfrm>
                <a:off x="0" y="0"/>
                <a:ext cx="3425567" cy="5860405"/>
                <a:chOff x="0" y="0"/>
                <a:chExt cx="3425566" cy="5860404"/>
              </a:xfrm>
            </p:grpSpPr>
            <p:sp>
              <p:nvSpPr>
                <p:cNvPr id="691"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2"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3"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4"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5"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98"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06" name="Group"/>
          <p:cNvGrpSpPr/>
          <p:nvPr/>
        </p:nvGrpSpPr>
        <p:grpSpPr>
          <a:xfrm>
            <a:off x="4996296" y="7804964"/>
            <a:ext cx="7116033" cy="4040562"/>
            <a:chOff x="0" y="0"/>
            <a:chExt cx="7116031" cy="4040562"/>
          </a:xfrm>
        </p:grpSpPr>
        <p:sp>
          <p:nvSpPr>
            <p:cNvPr id="700"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1"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2"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3"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4"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5"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07"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
        <p:nvSpPr>
          <p:cNvPr id="708" name="Deploy Shiny apps to the internet…"/>
          <p:cNvSpPr txBox="1"/>
          <p:nvPr/>
        </p:nvSpPr>
        <p:spPr>
          <a:xfrm>
            <a:off x="9908497" y="4199206"/>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Shiny apps to the internet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Run on-premises</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move computation closer to the data</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Host multiple apps on one server</a:t>
            </a:r>
            <a:r>
              <a:rPr b="1">
                <a:solidFill>
                  <a:srgbClr val="53585F"/>
                </a:solidFill>
              </a:rPr>
              <a: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inside the firewall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xcopy deployment</a:t>
            </a:r>
          </a:p>
        </p:txBody>
      </p:sp>
      <p:sp>
        <p:nvSpPr>
          <p:cNvPr id="709"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584200">
              <a:lnSpc>
                <a:spcPct val="90000"/>
              </a:lnSpc>
              <a:spcBef>
                <a:spcPts val="2400"/>
              </a:spcBef>
              <a:defRPr>
                <a:solidFill>
                  <a:srgbClr val="FFFFFF"/>
                </a:solidFill>
                <a:latin typeface="Helvetica Neue"/>
                <a:ea typeface="Helvetica Neue"/>
                <a:cs typeface="Helvetica Neue"/>
                <a:sym typeface="Helvetica Neue"/>
              </a:defRPr>
            </a:pPr>
            <a:r>
              <a:t>Free &amp;</a:t>
            </a:r>
            <a:br/>
            <a:r>
              <a:t>open source</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iny Server pro"/>
          <p:cNvSpPr txBox="1">
            <a:spLocks noGrp="1"/>
          </p:cNvSpPr>
          <p:nvPr>
            <p:ph type="body" idx="21"/>
          </p:nvPr>
        </p:nvSpPr>
        <p:spPr>
          <a:prstGeom prst="rect">
            <a:avLst/>
          </a:prstGeom>
        </p:spPr>
        <p:txBody>
          <a:bodyPr/>
          <a:lstStyle/>
          <a:p>
            <a:r>
              <a:t>Shiny Server pro</a:t>
            </a:r>
          </a:p>
        </p:txBody>
      </p:sp>
      <p:sp>
        <p:nvSpPr>
          <p:cNvPr id="712"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3"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23" name="Group"/>
          <p:cNvGrpSpPr/>
          <p:nvPr/>
        </p:nvGrpSpPr>
        <p:grpSpPr>
          <a:xfrm>
            <a:off x="258712" y="3326290"/>
            <a:ext cx="12070372" cy="8620145"/>
            <a:chOff x="0" y="0"/>
            <a:chExt cx="12070370" cy="8620143"/>
          </a:xfrm>
        </p:grpSpPr>
        <p:sp>
          <p:nvSpPr>
            <p:cNvPr id="714"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5"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6"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7"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8"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9"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0"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1"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2"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30" name="Group"/>
          <p:cNvGrpSpPr/>
          <p:nvPr/>
        </p:nvGrpSpPr>
        <p:grpSpPr>
          <a:xfrm>
            <a:off x="1534833" y="9044866"/>
            <a:ext cx="4680978" cy="2657912"/>
            <a:chOff x="0" y="0"/>
            <a:chExt cx="4680977" cy="2657911"/>
          </a:xfrm>
        </p:grpSpPr>
        <p:sp>
          <p:nvSpPr>
            <p:cNvPr id="724"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5"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6"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7"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8"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9"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31"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2"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42" name="Group"/>
          <p:cNvGrpSpPr/>
          <p:nvPr/>
        </p:nvGrpSpPr>
        <p:grpSpPr>
          <a:xfrm>
            <a:off x="4224771" y="4855428"/>
            <a:ext cx="6573736" cy="5860405"/>
            <a:chOff x="0" y="0"/>
            <a:chExt cx="6573735" cy="5860404"/>
          </a:xfrm>
        </p:grpSpPr>
        <p:grpSp>
          <p:nvGrpSpPr>
            <p:cNvPr id="740" name="Group"/>
            <p:cNvGrpSpPr/>
            <p:nvPr/>
          </p:nvGrpSpPr>
          <p:grpSpPr>
            <a:xfrm>
              <a:off x="0" y="0"/>
              <a:ext cx="6573736" cy="5860405"/>
              <a:chOff x="0" y="0"/>
              <a:chExt cx="6573735" cy="5860404"/>
            </a:xfrm>
          </p:grpSpPr>
          <p:sp>
            <p:nvSpPr>
              <p:cNvPr id="73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39" name="Group"/>
              <p:cNvGrpSpPr/>
              <p:nvPr/>
            </p:nvGrpSpPr>
            <p:grpSpPr>
              <a:xfrm>
                <a:off x="0" y="0"/>
                <a:ext cx="3425567" cy="5860405"/>
                <a:chOff x="0" y="0"/>
                <a:chExt cx="3425566" cy="5860404"/>
              </a:xfrm>
            </p:grpSpPr>
            <p:sp>
              <p:nvSpPr>
                <p:cNvPr id="73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74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49" name="Group"/>
          <p:cNvGrpSpPr/>
          <p:nvPr/>
        </p:nvGrpSpPr>
        <p:grpSpPr>
          <a:xfrm>
            <a:off x="4996296" y="7804964"/>
            <a:ext cx="7116033" cy="4040562"/>
            <a:chOff x="0" y="0"/>
            <a:chExt cx="7116031" cy="4040562"/>
          </a:xfrm>
        </p:grpSpPr>
        <p:sp>
          <p:nvSpPr>
            <p:cNvPr id="74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50" name="Secure access…"/>
          <p:cNvSpPr txBox="1"/>
          <p:nvPr/>
        </p:nvSpPr>
        <p:spPr>
          <a:xfrm>
            <a:off x="9908497" y="4039722"/>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Secure access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LDAP, GoogleAuth, SSL,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Performance</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fine tune at app and server level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Management</a:t>
            </a:r>
            <a:r>
              <a:rPr b="1">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monitor and control resource use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751" name="45 day evaluation free trial"/>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45 day evaluation free trial</a:t>
            </a:r>
          </a:p>
        </p:txBody>
      </p:sp>
      <p:sp>
        <p:nvSpPr>
          <p:cNvPr id="752"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rPr lang="en-US" dirty="0"/>
              <a:t>Office Hours</a:t>
            </a:r>
            <a:endParaRPr dirty="0"/>
          </a:p>
        </p:txBody>
      </p:sp>
      <p:sp>
        <p:nvSpPr>
          <p:cNvPr id="174" name="Senior Digital Services Analyst…"/>
          <p:cNvSpPr txBox="1">
            <a:spLocks noGrp="1"/>
          </p:cNvSpPr>
          <p:nvPr>
            <p:ph type="body" idx="1"/>
          </p:nvPr>
        </p:nvSpPr>
        <p:spPr>
          <a:prstGeom prst="rect">
            <a:avLst/>
          </a:prstGeom>
        </p:spPr>
        <p:txBody>
          <a:bodyPr/>
          <a:lstStyle/>
          <a:p>
            <a:pPr lvl="1"/>
            <a:r>
              <a:rPr lang="en-US" dirty="0"/>
              <a:t>Offer Regular Zoom help sometime during the week</a:t>
            </a:r>
          </a:p>
          <a:p>
            <a:pPr lvl="1"/>
            <a:r>
              <a:rPr lang="en-US" dirty="0"/>
              <a:t>Offer a Course Slack Channel for “on-demand” help</a:t>
            </a:r>
            <a:endParaRPr dirty="0"/>
          </a:p>
        </p:txBody>
      </p:sp>
    </p:spTree>
    <p:extLst>
      <p:ext uri="{BB962C8B-B14F-4D97-AF65-F5344CB8AC3E}">
        <p14:creationId xmlns:p14="http://schemas.microsoft.com/office/powerpoint/2010/main" val="1861838476"/>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iny Server Pro"/>
          <p:cNvSpPr/>
          <p:nvPr/>
        </p:nvSpPr>
        <p:spPr>
          <a:xfrm>
            <a:off x="8626230" y="2031648"/>
            <a:ext cx="6275759" cy="7132830"/>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b="1">
                <a:latin typeface="Gill Sans"/>
                <a:ea typeface="Gill Sans"/>
                <a:cs typeface="Gill Sans"/>
                <a:sym typeface="Gill Sans"/>
              </a:defRPr>
            </a:lvl1pPr>
          </a:lstStyle>
          <a:p>
            <a:r>
              <a:t>Shiny Server Pro</a:t>
            </a:r>
          </a:p>
        </p:txBody>
      </p:sp>
      <p:sp>
        <p:nvSpPr>
          <p:cNvPr id="795" name="Connection Line"/>
          <p:cNvSpPr/>
          <p:nvPr/>
        </p:nvSpPr>
        <p:spPr>
          <a:xfrm>
            <a:off x="13403813" y="4176622"/>
            <a:ext cx="1661602" cy="496217"/>
          </a:xfrm>
          <a:custGeom>
            <a:avLst/>
            <a:gdLst/>
            <a:ahLst/>
            <a:cxnLst>
              <a:cxn ang="0">
                <a:pos x="wd2" y="hd2"/>
              </a:cxn>
              <a:cxn ang="5400000">
                <a:pos x="wd2" y="hd2"/>
              </a:cxn>
              <a:cxn ang="10800000">
                <a:pos x="wd2" y="hd2"/>
              </a:cxn>
              <a:cxn ang="16200000">
                <a:pos x="wd2" y="hd2"/>
              </a:cxn>
            </a:cxnLst>
            <a:rect l="0" t="0" r="r" b="b"/>
            <a:pathLst>
              <a:path w="21600" h="16712" extrusionOk="0">
                <a:moveTo>
                  <a:pt x="0" y="7056"/>
                </a:moveTo>
                <a:cubicBezTo>
                  <a:pt x="6929" y="-4888"/>
                  <a:pt x="14129" y="-1669"/>
                  <a:pt x="21600" y="16712"/>
                </a:cubicBezTo>
              </a:path>
            </a:pathLst>
          </a:custGeom>
          <a:ln w="25400">
            <a:solidFill>
              <a:srgbClr val="B4B4B4"/>
            </a:solidFill>
            <a:miter lim="400000"/>
            <a:headEnd type="triangle"/>
          </a:ln>
        </p:spPr>
        <p:txBody>
          <a:bodyPr/>
          <a:lstStyle/>
          <a:p>
            <a:endParaRPr/>
          </a:p>
        </p:txBody>
      </p:sp>
      <p:sp>
        <p:nvSpPr>
          <p:cNvPr id="796" name="Connection Line"/>
          <p:cNvSpPr/>
          <p:nvPr/>
        </p:nvSpPr>
        <p:spPr>
          <a:xfrm>
            <a:off x="14630284" y="5066889"/>
            <a:ext cx="435118" cy="41076"/>
          </a:xfrm>
          <a:custGeom>
            <a:avLst/>
            <a:gdLst/>
            <a:ahLst/>
            <a:cxnLst>
              <a:cxn ang="0">
                <a:pos x="wd2" y="hd2"/>
              </a:cxn>
              <a:cxn ang="5400000">
                <a:pos x="wd2" y="hd2"/>
              </a:cxn>
              <a:cxn ang="10800000">
                <a:pos x="wd2" y="hd2"/>
              </a:cxn>
              <a:cxn ang="16200000">
                <a:pos x="wd2" y="hd2"/>
              </a:cxn>
            </a:cxnLst>
            <a:rect l="0" t="0" r="r" b="b"/>
            <a:pathLst>
              <a:path w="21600" h="16573" extrusionOk="0">
                <a:moveTo>
                  <a:pt x="0" y="8124"/>
                </a:moveTo>
                <a:cubicBezTo>
                  <a:pt x="7059" y="-5027"/>
                  <a:pt x="14259" y="-2211"/>
                  <a:pt x="21600" y="16573"/>
                </a:cubicBezTo>
              </a:path>
            </a:pathLst>
          </a:custGeom>
          <a:ln w="25400">
            <a:solidFill>
              <a:srgbClr val="B4B4B4"/>
            </a:solidFill>
            <a:miter lim="400000"/>
            <a:headEnd type="triangle"/>
          </a:ln>
        </p:spPr>
        <p:txBody>
          <a:bodyPr/>
          <a:lstStyle/>
          <a:p>
            <a:endParaRPr/>
          </a:p>
        </p:txBody>
      </p:sp>
      <p:sp>
        <p:nvSpPr>
          <p:cNvPr id="797" name="Connection Line"/>
          <p:cNvSpPr/>
          <p:nvPr/>
        </p:nvSpPr>
        <p:spPr>
          <a:xfrm>
            <a:off x="10788595" y="7103829"/>
            <a:ext cx="1069424" cy="8340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413" y="20315"/>
                  <a:pt x="15613" y="13115"/>
                  <a:pt x="21600" y="0"/>
                </a:cubicBezTo>
              </a:path>
            </a:pathLst>
          </a:custGeom>
          <a:ln w="25400">
            <a:solidFill>
              <a:srgbClr val="B4B4B4"/>
            </a:solidFill>
            <a:miter lim="400000"/>
            <a:tailEnd type="triangle"/>
          </a:ln>
        </p:spPr>
        <p:txBody>
          <a:bodyPr/>
          <a:lstStyle/>
          <a:p>
            <a:endParaRPr/>
          </a:p>
        </p:txBody>
      </p:sp>
      <p:sp>
        <p:nvSpPr>
          <p:cNvPr id="798" name="Connection Line"/>
          <p:cNvSpPr/>
          <p:nvPr/>
        </p:nvSpPr>
        <p:spPr>
          <a:xfrm>
            <a:off x="10787129" y="7586288"/>
            <a:ext cx="1907105" cy="598916"/>
          </a:xfrm>
          <a:custGeom>
            <a:avLst/>
            <a:gdLst/>
            <a:ahLst/>
            <a:cxnLst>
              <a:cxn ang="0">
                <a:pos x="wd2" y="hd2"/>
              </a:cxn>
              <a:cxn ang="5400000">
                <a:pos x="wd2" y="hd2"/>
              </a:cxn>
              <a:cxn ang="10800000">
                <a:pos x="wd2" y="hd2"/>
              </a:cxn>
              <a:cxn ang="16200000">
                <a:pos x="wd2" y="hd2"/>
              </a:cxn>
            </a:cxnLst>
            <a:rect l="0" t="0" r="r" b="b"/>
            <a:pathLst>
              <a:path w="21600" h="18132" extrusionOk="0">
                <a:moveTo>
                  <a:pt x="0" y="15948"/>
                </a:moveTo>
                <a:cubicBezTo>
                  <a:pt x="8395" y="21600"/>
                  <a:pt x="15595" y="16284"/>
                  <a:pt x="21600" y="0"/>
                </a:cubicBezTo>
              </a:path>
            </a:pathLst>
          </a:custGeom>
          <a:ln w="25400">
            <a:solidFill>
              <a:srgbClr val="B4B4B4"/>
            </a:solidFill>
            <a:miter lim="400000"/>
            <a:tailEnd type="triangle"/>
          </a:ln>
        </p:spPr>
        <p:txBody>
          <a:bodyPr/>
          <a:lstStyle/>
          <a:p>
            <a:endParaRPr/>
          </a:p>
        </p:txBody>
      </p:sp>
      <p:sp>
        <p:nvSpPr>
          <p:cNvPr id="759" name="Data Scientists…"/>
          <p:cNvSpPr/>
          <p:nvPr/>
        </p:nvSpPr>
        <p:spPr>
          <a:xfrm>
            <a:off x="1780307" y="3714475"/>
            <a:ext cx="5451700" cy="7429341"/>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defRPr b="1">
                <a:latin typeface="Gill Sans"/>
                <a:ea typeface="Gill Sans"/>
                <a:cs typeface="Gill Sans"/>
                <a:sym typeface="Gill Sans"/>
              </a:defRPr>
            </a:pPr>
            <a:r>
              <a:t>Data Scientists</a:t>
            </a:r>
          </a:p>
          <a:p>
            <a:r>
              <a:t>RStudio IDE</a:t>
            </a:r>
          </a:p>
        </p:txBody>
      </p:sp>
      <p:pic>
        <p:nvPicPr>
          <p:cNvPr id="760" name="SafeCom_server.png" descr="SafeCom_server.png"/>
          <p:cNvPicPr>
            <a:picLocks noChangeAspect="1"/>
          </p:cNvPicPr>
          <p:nvPr/>
        </p:nvPicPr>
        <p:blipFill>
          <a:blip r:embed="rId2"/>
          <a:srcRect b="15082"/>
          <a:stretch>
            <a:fillRect/>
          </a:stretch>
        </p:blipFill>
        <p:spPr>
          <a:xfrm>
            <a:off x="10712556" y="4199174"/>
            <a:ext cx="3414180" cy="3091188"/>
          </a:xfrm>
          <a:prstGeom prst="rect">
            <a:avLst/>
          </a:prstGeom>
          <a:ln w="12700">
            <a:miter lim="400000"/>
          </a:ln>
        </p:spPr>
      </p:pic>
      <p:pic>
        <p:nvPicPr>
          <p:cNvPr id="761" name="SafeCom_server.png" descr="SafeCom_server.png"/>
          <p:cNvPicPr>
            <a:picLocks noChangeAspect="1"/>
          </p:cNvPicPr>
          <p:nvPr/>
        </p:nvPicPr>
        <p:blipFill>
          <a:blip r:embed="rId2"/>
          <a:srcRect b="15082"/>
          <a:stretch>
            <a:fillRect/>
          </a:stretch>
        </p:blipFill>
        <p:spPr>
          <a:xfrm>
            <a:off x="11825484" y="4835619"/>
            <a:ext cx="3414180" cy="3091188"/>
          </a:xfrm>
          <a:prstGeom prst="rect">
            <a:avLst/>
          </a:prstGeom>
          <a:ln w="12700">
            <a:miter lim="400000"/>
          </a:ln>
        </p:spPr>
      </p:pic>
      <p:pic>
        <p:nvPicPr>
          <p:cNvPr id="762" name="Image" descr="Image"/>
          <p:cNvPicPr>
            <a:picLocks noChangeAspect="1"/>
          </p:cNvPicPr>
          <p:nvPr/>
        </p:nvPicPr>
        <p:blipFill>
          <a:blip r:embed="rId3"/>
          <a:stretch>
            <a:fillRect/>
          </a:stretch>
        </p:blipFill>
        <p:spPr>
          <a:xfrm>
            <a:off x="2238513" y="5825950"/>
            <a:ext cx="2064100" cy="2064100"/>
          </a:xfrm>
          <a:prstGeom prst="rect">
            <a:avLst/>
          </a:prstGeom>
          <a:ln w="12700">
            <a:miter lim="400000"/>
          </a:ln>
        </p:spPr>
      </p:pic>
      <p:sp>
        <p:nvSpPr>
          <p:cNvPr id="799" name="Connection Line"/>
          <p:cNvSpPr/>
          <p:nvPr/>
        </p:nvSpPr>
        <p:spPr>
          <a:xfrm>
            <a:off x="6671602" y="7204417"/>
            <a:ext cx="2229584" cy="187136"/>
          </a:xfrm>
          <a:custGeom>
            <a:avLst/>
            <a:gdLst/>
            <a:ahLst/>
            <a:cxnLst>
              <a:cxn ang="0">
                <a:pos x="wd2" y="hd2"/>
              </a:cxn>
              <a:cxn ang="5400000">
                <a:pos x="wd2" y="hd2"/>
              </a:cxn>
              <a:cxn ang="10800000">
                <a:pos x="wd2" y="hd2"/>
              </a:cxn>
              <a:cxn ang="16200000">
                <a:pos x="wd2" y="hd2"/>
              </a:cxn>
            </a:cxnLst>
            <a:rect l="0" t="0" r="r" b="b"/>
            <a:pathLst>
              <a:path w="21600" h="16275" extrusionOk="0">
                <a:moveTo>
                  <a:pt x="0" y="16275"/>
                </a:moveTo>
                <a:cubicBezTo>
                  <a:pt x="7200" y="-3955"/>
                  <a:pt x="14400" y="-5325"/>
                  <a:pt x="21600" y="12165"/>
                </a:cubicBezTo>
              </a:path>
            </a:pathLst>
          </a:custGeom>
          <a:ln w="25400">
            <a:solidFill>
              <a:srgbClr val="B4B4B4"/>
            </a:solidFill>
            <a:miter lim="400000"/>
            <a:tailEnd type="triangle"/>
          </a:ln>
        </p:spPr>
        <p:txBody>
          <a:bodyPr/>
          <a:lstStyle/>
          <a:p>
            <a:endParaRPr/>
          </a:p>
        </p:txBody>
      </p:sp>
      <p:sp>
        <p:nvSpPr>
          <p:cNvPr id="800" name="Connection Line"/>
          <p:cNvSpPr/>
          <p:nvPr/>
        </p:nvSpPr>
        <p:spPr>
          <a:xfrm>
            <a:off x="4225076" y="6654948"/>
            <a:ext cx="925942" cy="3377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910" y="1833"/>
                  <a:pt x="15110" y="9033"/>
                  <a:pt x="21600" y="21600"/>
                </a:cubicBezTo>
              </a:path>
            </a:pathLst>
          </a:custGeom>
          <a:ln w="25400">
            <a:solidFill>
              <a:srgbClr val="B4B4B4"/>
            </a:solidFill>
            <a:miter lim="400000"/>
            <a:tailEnd type="triangle"/>
          </a:ln>
        </p:spPr>
        <p:txBody>
          <a:bodyPr/>
          <a:lstStyle/>
          <a:p>
            <a:endParaRPr/>
          </a:p>
        </p:txBody>
      </p:sp>
      <p:sp>
        <p:nvSpPr>
          <p:cNvPr id="765" name="Sticky Load Balancer"/>
          <p:cNvSpPr/>
          <p:nvPr/>
        </p:nvSpPr>
        <p:spPr>
          <a:xfrm rot="16200000">
            <a:off x="12616315" y="5114928"/>
            <a:ext cx="6551663" cy="1259753"/>
          </a:xfrm>
          <a:prstGeom prst="rect">
            <a:avLst/>
          </a:prstGeom>
          <a:gradFill>
            <a:gsLst>
              <a:gs pos="0">
                <a:srgbClr val="FFFFFF"/>
              </a:gs>
              <a:gs pos="100000">
                <a:srgbClr val="B4B4B4"/>
              </a:gs>
            </a:gsLst>
            <a:lin ang="18900000"/>
          </a:gradFill>
          <a:ln w="127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300"/>
            </a:lvl1pPr>
          </a:lstStyle>
          <a:p>
            <a:r>
              <a:t>Sticky Load Balancer</a:t>
            </a:r>
          </a:p>
        </p:txBody>
      </p:sp>
      <p:sp>
        <p:nvSpPr>
          <p:cNvPr id="766" name="What does a typical setup with SSP look like?"/>
          <p:cNvSpPr/>
          <p:nvPr/>
        </p:nvSpPr>
        <p:spPr>
          <a:xfrm>
            <a:off x="-1" y="17225"/>
            <a:ext cx="24384001" cy="314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What does a typical setup with SSP look like?</a:t>
            </a:r>
          </a:p>
        </p:txBody>
      </p:sp>
      <p:pic>
        <p:nvPicPr>
          <p:cNvPr id="767" name="SafeCom_server.png" descr="SafeCom_server.png"/>
          <p:cNvPicPr>
            <a:picLocks noChangeAspect="1"/>
          </p:cNvPicPr>
          <p:nvPr/>
        </p:nvPicPr>
        <p:blipFill>
          <a:blip r:embed="rId2"/>
          <a:srcRect b="15082"/>
          <a:stretch>
            <a:fillRect/>
          </a:stretch>
        </p:blipFill>
        <p:spPr>
          <a:xfrm>
            <a:off x="8675214" y="6744298"/>
            <a:ext cx="2442719" cy="2211630"/>
          </a:xfrm>
          <a:prstGeom prst="rect">
            <a:avLst/>
          </a:prstGeom>
          <a:ln w="12700">
            <a:miter lim="400000"/>
          </a:ln>
        </p:spPr>
      </p:pic>
      <p:pic>
        <p:nvPicPr>
          <p:cNvPr id="768" name="Image" descr="Image"/>
          <p:cNvPicPr>
            <a:picLocks noChangeAspect="1"/>
          </p:cNvPicPr>
          <p:nvPr/>
        </p:nvPicPr>
        <p:blipFill>
          <a:blip r:embed="rId4"/>
          <a:stretch>
            <a:fillRect/>
          </a:stretch>
        </p:blipFill>
        <p:spPr>
          <a:xfrm>
            <a:off x="3298247" y="6290164"/>
            <a:ext cx="548874" cy="548873"/>
          </a:xfrm>
          <a:prstGeom prst="rect">
            <a:avLst/>
          </a:prstGeom>
          <a:ln w="12700">
            <a:miter lim="400000"/>
          </a:ln>
        </p:spPr>
      </p:pic>
      <p:sp>
        <p:nvSpPr>
          <p:cNvPr id="769" name="End Users…"/>
          <p:cNvSpPr/>
          <p:nvPr/>
        </p:nvSpPr>
        <p:spPr>
          <a:xfrm>
            <a:off x="17390726" y="3714475"/>
            <a:ext cx="5451699" cy="7429341"/>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defRPr b="1">
                <a:latin typeface="Gill Sans"/>
                <a:ea typeface="Gill Sans"/>
                <a:cs typeface="Gill Sans"/>
                <a:sym typeface="Gill Sans"/>
              </a:defRPr>
            </a:pPr>
            <a:r>
              <a:t>End Users</a:t>
            </a:r>
          </a:p>
          <a:p>
            <a:r>
              <a:t>Web Browsers</a:t>
            </a:r>
          </a:p>
        </p:txBody>
      </p:sp>
      <p:pic>
        <p:nvPicPr>
          <p:cNvPr id="770" name="Image" descr="Image"/>
          <p:cNvPicPr>
            <a:picLocks noChangeAspect="1"/>
          </p:cNvPicPr>
          <p:nvPr/>
        </p:nvPicPr>
        <p:blipFill>
          <a:blip r:embed="rId3"/>
          <a:stretch>
            <a:fillRect/>
          </a:stretch>
        </p:blipFill>
        <p:spPr>
          <a:xfrm>
            <a:off x="19225606" y="5970665"/>
            <a:ext cx="2064100" cy="2064100"/>
          </a:xfrm>
          <a:prstGeom prst="rect">
            <a:avLst/>
          </a:prstGeom>
          <a:ln w="12700">
            <a:miter lim="400000"/>
          </a:ln>
        </p:spPr>
      </p:pic>
      <p:pic>
        <p:nvPicPr>
          <p:cNvPr id="771" name="Image" descr="Image"/>
          <p:cNvPicPr>
            <a:picLocks noChangeAspect="1"/>
          </p:cNvPicPr>
          <p:nvPr/>
        </p:nvPicPr>
        <p:blipFill>
          <a:blip r:embed="rId3"/>
          <a:srcRect t="9834"/>
          <a:stretch>
            <a:fillRect/>
          </a:stretch>
        </p:blipFill>
        <p:spPr>
          <a:xfrm>
            <a:off x="19928064" y="8367144"/>
            <a:ext cx="2064100" cy="1861115"/>
          </a:xfrm>
          <a:prstGeom prst="rect">
            <a:avLst/>
          </a:prstGeom>
          <a:ln w="12700">
            <a:miter lim="400000"/>
          </a:ln>
        </p:spPr>
      </p:pic>
      <p:pic>
        <p:nvPicPr>
          <p:cNvPr id="772" name="Image" descr="Image"/>
          <p:cNvPicPr>
            <a:picLocks noChangeAspect="1"/>
          </p:cNvPicPr>
          <p:nvPr/>
        </p:nvPicPr>
        <p:blipFill>
          <a:blip r:embed="rId3"/>
          <a:stretch>
            <a:fillRect/>
          </a:stretch>
        </p:blipFill>
        <p:spPr>
          <a:xfrm>
            <a:off x="18034215" y="7669603"/>
            <a:ext cx="2064100" cy="2064100"/>
          </a:xfrm>
          <a:prstGeom prst="rect">
            <a:avLst/>
          </a:prstGeom>
          <a:ln w="12700">
            <a:miter lim="400000"/>
          </a:ln>
        </p:spPr>
      </p:pic>
      <p:sp>
        <p:nvSpPr>
          <p:cNvPr id="801" name="Connection Line"/>
          <p:cNvSpPr/>
          <p:nvPr/>
        </p:nvSpPr>
        <p:spPr>
          <a:xfrm>
            <a:off x="16718801" y="6693785"/>
            <a:ext cx="2329616" cy="598067"/>
          </a:xfrm>
          <a:custGeom>
            <a:avLst/>
            <a:gdLst/>
            <a:ahLst/>
            <a:cxnLst>
              <a:cxn ang="0">
                <a:pos x="wd2" y="hd2"/>
              </a:cxn>
              <a:cxn ang="5400000">
                <a:pos x="wd2" y="hd2"/>
              </a:cxn>
              <a:cxn ang="10800000">
                <a:pos x="wd2" y="hd2"/>
              </a:cxn>
              <a:cxn ang="16200000">
                <a:pos x="wd2" y="hd2"/>
              </a:cxn>
            </a:cxnLst>
            <a:rect l="0" t="0" r="r" b="b"/>
            <a:pathLst>
              <a:path w="21600" h="18689" extrusionOk="0">
                <a:moveTo>
                  <a:pt x="0" y="0"/>
                </a:moveTo>
                <a:cubicBezTo>
                  <a:pt x="5938" y="15825"/>
                  <a:pt x="13138" y="21600"/>
                  <a:pt x="21600" y="17325"/>
                </a:cubicBezTo>
              </a:path>
            </a:pathLst>
          </a:custGeom>
          <a:ln w="25400">
            <a:solidFill>
              <a:srgbClr val="B4B4B4"/>
            </a:solidFill>
            <a:miter lim="400000"/>
            <a:headEnd type="triangle"/>
          </a:ln>
        </p:spPr>
        <p:txBody>
          <a:bodyPr/>
          <a:lstStyle/>
          <a:p>
            <a:endParaRPr/>
          </a:p>
        </p:txBody>
      </p:sp>
      <p:sp>
        <p:nvSpPr>
          <p:cNvPr id="802" name="Connection Line"/>
          <p:cNvSpPr/>
          <p:nvPr/>
        </p:nvSpPr>
        <p:spPr>
          <a:xfrm>
            <a:off x="16718801" y="7597322"/>
            <a:ext cx="1494743" cy="11042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54" y="12875"/>
                  <a:pt x="13454" y="20075"/>
                  <a:pt x="21600" y="21600"/>
                </a:cubicBezTo>
              </a:path>
            </a:pathLst>
          </a:custGeom>
          <a:ln w="25400">
            <a:solidFill>
              <a:srgbClr val="B4B4B4"/>
            </a:solidFill>
            <a:miter lim="400000"/>
            <a:headEnd type="triangle"/>
          </a:ln>
        </p:spPr>
        <p:txBody>
          <a:bodyPr/>
          <a:lstStyle/>
          <a:p>
            <a:endParaRPr/>
          </a:p>
        </p:txBody>
      </p:sp>
      <p:sp>
        <p:nvSpPr>
          <p:cNvPr id="803" name="Connection Line"/>
          <p:cNvSpPr/>
          <p:nvPr/>
        </p:nvSpPr>
        <p:spPr>
          <a:xfrm>
            <a:off x="16718801" y="8514874"/>
            <a:ext cx="3022726" cy="1112080"/>
          </a:xfrm>
          <a:custGeom>
            <a:avLst/>
            <a:gdLst/>
            <a:ahLst/>
            <a:cxnLst>
              <a:cxn ang="0">
                <a:pos x="wd2" y="hd2"/>
              </a:cxn>
              <a:cxn ang="5400000">
                <a:pos x="wd2" y="hd2"/>
              </a:cxn>
              <a:cxn ang="10800000">
                <a:pos x="wd2" y="hd2"/>
              </a:cxn>
              <a:cxn ang="16200000">
                <a:pos x="wd2" y="hd2"/>
              </a:cxn>
            </a:cxnLst>
            <a:rect l="0" t="0" r="r" b="b"/>
            <a:pathLst>
              <a:path w="21600" h="18316" extrusionOk="0">
                <a:moveTo>
                  <a:pt x="0" y="0"/>
                </a:moveTo>
                <a:cubicBezTo>
                  <a:pt x="4663" y="16120"/>
                  <a:pt x="11863" y="21600"/>
                  <a:pt x="21600" y="16439"/>
                </a:cubicBezTo>
              </a:path>
            </a:pathLst>
          </a:custGeom>
          <a:ln w="25400">
            <a:solidFill>
              <a:srgbClr val="B4B4B4"/>
            </a:solidFill>
            <a:miter lim="400000"/>
            <a:headEnd type="triangle"/>
          </a:ln>
        </p:spPr>
        <p:txBody>
          <a:bodyPr/>
          <a:lstStyle/>
          <a:p>
            <a:endParaRPr/>
          </a:p>
        </p:txBody>
      </p:sp>
      <p:pic>
        <p:nvPicPr>
          <p:cNvPr id="776" name="Image" descr="Image"/>
          <p:cNvPicPr>
            <a:picLocks noChangeAspect="1"/>
          </p:cNvPicPr>
          <p:nvPr/>
        </p:nvPicPr>
        <p:blipFill>
          <a:blip r:embed="rId5"/>
          <a:stretch>
            <a:fillRect/>
          </a:stretch>
        </p:blipFill>
        <p:spPr>
          <a:xfrm>
            <a:off x="20257656" y="6478418"/>
            <a:ext cx="532202" cy="510027"/>
          </a:xfrm>
          <a:prstGeom prst="rect">
            <a:avLst/>
          </a:prstGeom>
          <a:ln w="12700">
            <a:miter lim="400000"/>
          </a:ln>
        </p:spPr>
      </p:pic>
      <p:pic>
        <p:nvPicPr>
          <p:cNvPr id="777" name="Image" descr="Image"/>
          <p:cNvPicPr>
            <a:picLocks noChangeAspect="1"/>
          </p:cNvPicPr>
          <p:nvPr/>
        </p:nvPicPr>
        <p:blipFill>
          <a:blip r:embed="rId6"/>
          <a:stretch>
            <a:fillRect/>
          </a:stretch>
        </p:blipFill>
        <p:spPr>
          <a:xfrm>
            <a:off x="19009706" y="8111366"/>
            <a:ext cx="548874" cy="548873"/>
          </a:xfrm>
          <a:prstGeom prst="rect">
            <a:avLst/>
          </a:prstGeom>
          <a:ln w="12700">
            <a:miter lim="400000"/>
          </a:ln>
        </p:spPr>
      </p:pic>
      <p:pic>
        <p:nvPicPr>
          <p:cNvPr id="778" name="Image" descr="Image"/>
          <p:cNvPicPr>
            <a:picLocks noChangeAspect="1"/>
          </p:cNvPicPr>
          <p:nvPr/>
        </p:nvPicPr>
        <p:blipFill>
          <a:blip r:embed="rId7"/>
          <a:stretch>
            <a:fillRect/>
          </a:stretch>
        </p:blipFill>
        <p:spPr>
          <a:xfrm>
            <a:off x="20754706" y="8515868"/>
            <a:ext cx="686593" cy="686593"/>
          </a:xfrm>
          <a:prstGeom prst="rect">
            <a:avLst/>
          </a:prstGeom>
          <a:ln w="12700">
            <a:miter lim="400000"/>
          </a:ln>
        </p:spPr>
      </p:pic>
      <p:sp>
        <p:nvSpPr>
          <p:cNvPr id="779" name="Production"/>
          <p:cNvSpPr txBox="1"/>
          <p:nvPr/>
        </p:nvSpPr>
        <p:spPr>
          <a:xfrm>
            <a:off x="12021166" y="3371849"/>
            <a:ext cx="2091111"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Production</a:t>
            </a:r>
          </a:p>
        </p:txBody>
      </p:sp>
      <p:sp>
        <p:nvSpPr>
          <p:cNvPr id="780" name="Staging"/>
          <p:cNvSpPr txBox="1"/>
          <p:nvPr/>
        </p:nvSpPr>
        <p:spPr>
          <a:xfrm>
            <a:off x="9183512" y="5935432"/>
            <a:ext cx="1362225"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Staging</a:t>
            </a:r>
          </a:p>
        </p:txBody>
      </p:sp>
      <p:sp>
        <p:nvSpPr>
          <p:cNvPr id="781" name="Data Stores"/>
          <p:cNvSpPr/>
          <p:nvPr/>
        </p:nvSpPr>
        <p:spPr>
          <a:xfrm>
            <a:off x="8608359" y="10018780"/>
            <a:ext cx="6275758" cy="3202737"/>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b="1">
                <a:latin typeface="Gill Sans"/>
                <a:ea typeface="Gill Sans"/>
                <a:cs typeface="Gill Sans"/>
                <a:sym typeface="Gill Sans"/>
              </a:defRPr>
            </a:lvl1pPr>
          </a:lstStyle>
          <a:p>
            <a:r>
              <a:t>Data Stores</a:t>
            </a:r>
          </a:p>
        </p:txBody>
      </p:sp>
      <p:pic>
        <p:nvPicPr>
          <p:cNvPr id="782" name="Image" descr="Image"/>
          <p:cNvPicPr>
            <a:picLocks noChangeAspect="1"/>
          </p:cNvPicPr>
          <p:nvPr/>
        </p:nvPicPr>
        <p:blipFill>
          <a:blip r:embed="rId8"/>
          <a:stretch>
            <a:fillRect/>
          </a:stretch>
        </p:blipFill>
        <p:spPr>
          <a:xfrm>
            <a:off x="12906847" y="11171100"/>
            <a:ext cx="898098" cy="898098"/>
          </a:xfrm>
          <a:prstGeom prst="rect">
            <a:avLst/>
          </a:prstGeom>
          <a:ln w="12700">
            <a:miter lim="400000"/>
          </a:ln>
        </p:spPr>
      </p:pic>
      <p:sp>
        <p:nvSpPr>
          <p:cNvPr id="783" name="Data Mart"/>
          <p:cNvSpPr txBox="1"/>
          <p:nvPr/>
        </p:nvSpPr>
        <p:spPr>
          <a:xfrm>
            <a:off x="12362468" y="12267864"/>
            <a:ext cx="1986857"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Data Mart</a:t>
            </a:r>
          </a:p>
        </p:txBody>
      </p:sp>
      <p:pic>
        <p:nvPicPr>
          <p:cNvPr id="784" name="Image" descr="Image"/>
          <p:cNvPicPr>
            <a:picLocks noChangeAspect="1"/>
          </p:cNvPicPr>
          <p:nvPr/>
        </p:nvPicPr>
        <p:blipFill>
          <a:blip r:embed="rId9"/>
          <a:stretch>
            <a:fillRect/>
          </a:stretch>
        </p:blipFill>
        <p:spPr>
          <a:xfrm>
            <a:off x="9821598" y="11254682"/>
            <a:ext cx="730935" cy="730935"/>
          </a:xfrm>
          <a:prstGeom prst="rect">
            <a:avLst/>
          </a:prstGeom>
          <a:ln w="12700">
            <a:miter lim="400000"/>
          </a:ln>
        </p:spPr>
      </p:pic>
      <p:sp>
        <p:nvSpPr>
          <p:cNvPr id="785" name="File Share"/>
          <p:cNvSpPr txBox="1"/>
          <p:nvPr/>
        </p:nvSpPr>
        <p:spPr>
          <a:xfrm>
            <a:off x="9268311" y="12267864"/>
            <a:ext cx="1837508"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File Share</a:t>
            </a:r>
          </a:p>
        </p:txBody>
      </p:sp>
      <p:cxnSp>
        <p:nvCxnSpPr>
          <p:cNvPr id="786" name="Connection Line"/>
          <p:cNvCxnSpPr>
            <a:stCxn id="781" idx="0"/>
            <a:endCxn id="754" idx="0"/>
          </p:cNvCxnSpPr>
          <p:nvPr/>
        </p:nvCxnSpPr>
        <p:spPr>
          <a:xfrm flipV="1">
            <a:off x="11746237" y="5598062"/>
            <a:ext cx="17873" cy="6022087"/>
          </a:xfrm>
          <a:prstGeom prst="straightConnector1">
            <a:avLst/>
          </a:prstGeom>
          <a:ln w="25400">
            <a:solidFill>
              <a:schemeClr val="accent6">
                <a:hueOff val="-193447"/>
                <a:satOff val="3713"/>
                <a:lumOff val="11329"/>
              </a:schemeClr>
            </a:solidFill>
            <a:miter lim="400000"/>
            <a:headEnd type="triangle"/>
            <a:tailEnd type="triangle"/>
          </a:ln>
        </p:spPr>
      </p:cxnSp>
      <p:pic>
        <p:nvPicPr>
          <p:cNvPr id="787" name="RStudio_Hex_shiny.png" descr="RStudio_Hex_shiny.png"/>
          <p:cNvPicPr>
            <a:picLocks noChangeAspect="1"/>
          </p:cNvPicPr>
          <p:nvPr/>
        </p:nvPicPr>
        <p:blipFill>
          <a:blip r:embed="rId10"/>
          <a:stretch>
            <a:fillRect/>
          </a:stretch>
        </p:blipFill>
        <p:spPr>
          <a:xfrm>
            <a:off x="10095437" y="7960114"/>
            <a:ext cx="605794" cy="702096"/>
          </a:xfrm>
          <a:prstGeom prst="rect">
            <a:avLst/>
          </a:prstGeom>
          <a:ln w="12700">
            <a:miter lim="400000"/>
          </a:ln>
        </p:spPr>
      </p:pic>
      <p:pic>
        <p:nvPicPr>
          <p:cNvPr id="788" name="RStudio_Hex_shiny.png" descr="RStudio_Hex_shiny.png"/>
          <p:cNvPicPr>
            <a:picLocks noChangeAspect="1"/>
          </p:cNvPicPr>
          <p:nvPr/>
        </p:nvPicPr>
        <p:blipFill>
          <a:blip r:embed="rId10"/>
          <a:stretch>
            <a:fillRect/>
          </a:stretch>
        </p:blipFill>
        <p:spPr>
          <a:xfrm>
            <a:off x="13945106" y="6506952"/>
            <a:ext cx="605795" cy="702096"/>
          </a:xfrm>
          <a:prstGeom prst="rect">
            <a:avLst/>
          </a:prstGeom>
          <a:ln w="12700">
            <a:miter lim="400000"/>
          </a:ln>
        </p:spPr>
      </p:pic>
      <p:pic>
        <p:nvPicPr>
          <p:cNvPr id="789" name="SafeCom_server.png" descr="SafeCom_server.png"/>
          <p:cNvPicPr>
            <a:picLocks noChangeAspect="1"/>
          </p:cNvPicPr>
          <p:nvPr/>
        </p:nvPicPr>
        <p:blipFill>
          <a:blip r:embed="rId2"/>
          <a:srcRect b="15082"/>
          <a:stretch>
            <a:fillRect/>
          </a:stretch>
        </p:blipFill>
        <p:spPr>
          <a:xfrm>
            <a:off x="4617153" y="6744298"/>
            <a:ext cx="2442719" cy="2211630"/>
          </a:xfrm>
          <a:prstGeom prst="rect">
            <a:avLst/>
          </a:prstGeom>
          <a:ln w="12700">
            <a:miter lim="400000"/>
          </a:ln>
        </p:spPr>
      </p:pic>
      <p:pic>
        <p:nvPicPr>
          <p:cNvPr id="790" name="Image" descr="Image"/>
          <p:cNvPicPr>
            <a:picLocks noChangeAspect="1"/>
          </p:cNvPicPr>
          <p:nvPr/>
        </p:nvPicPr>
        <p:blipFill>
          <a:blip r:embed="rId4"/>
          <a:stretch>
            <a:fillRect/>
          </a:stretch>
        </p:blipFill>
        <p:spPr>
          <a:xfrm>
            <a:off x="6233990" y="7873807"/>
            <a:ext cx="548874" cy="548874"/>
          </a:xfrm>
          <a:prstGeom prst="rect">
            <a:avLst/>
          </a:prstGeom>
          <a:ln w="12700">
            <a:miter lim="400000"/>
          </a:ln>
        </p:spPr>
      </p:pic>
      <p:pic>
        <p:nvPicPr>
          <p:cNvPr id="791" name="Image" descr="Image"/>
          <p:cNvPicPr>
            <a:picLocks noChangeAspect="1"/>
          </p:cNvPicPr>
          <p:nvPr/>
        </p:nvPicPr>
        <p:blipFill>
          <a:blip r:embed="rId3"/>
          <a:stretch>
            <a:fillRect/>
          </a:stretch>
        </p:blipFill>
        <p:spPr>
          <a:xfrm>
            <a:off x="2238513" y="7669603"/>
            <a:ext cx="2064100" cy="2064100"/>
          </a:xfrm>
          <a:prstGeom prst="rect">
            <a:avLst/>
          </a:prstGeom>
          <a:ln w="12700">
            <a:miter lim="400000"/>
          </a:ln>
        </p:spPr>
      </p:pic>
      <p:pic>
        <p:nvPicPr>
          <p:cNvPr id="792" name="Image" descr="Image"/>
          <p:cNvPicPr>
            <a:picLocks noChangeAspect="1"/>
          </p:cNvPicPr>
          <p:nvPr/>
        </p:nvPicPr>
        <p:blipFill>
          <a:blip r:embed="rId4"/>
          <a:stretch>
            <a:fillRect/>
          </a:stretch>
        </p:blipFill>
        <p:spPr>
          <a:xfrm>
            <a:off x="3298247" y="8133816"/>
            <a:ext cx="548874" cy="548874"/>
          </a:xfrm>
          <a:prstGeom prst="rect">
            <a:avLst/>
          </a:prstGeom>
          <a:ln w="12700">
            <a:miter lim="400000"/>
          </a:ln>
        </p:spPr>
      </p:pic>
      <p:sp>
        <p:nvSpPr>
          <p:cNvPr id="804" name="Connection Line"/>
          <p:cNvSpPr/>
          <p:nvPr/>
        </p:nvSpPr>
        <p:spPr>
          <a:xfrm>
            <a:off x="3077487" y="8056079"/>
            <a:ext cx="494605" cy="577040"/>
          </a:xfrm>
          <a:custGeom>
            <a:avLst/>
            <a:gdLst/>
            <a:ahLst/>
            <a:cxnLst>
              <a:cxn ang="0">
                <a:pos x="wd2" y="hd2"/>
              </a:cxn>
              <a:cxn ang="5400000">
                <a:pos x="wd2" y="hd2"/>
              </a:cxn>
              <a:cxn ang="10800000">
                <a:pos x="wd2" y="hd2"/>
              </a:cxn>
              <a:cxn ang="16200000">
                <a:pos x="wd2" y="hd2"/>
              </a:cxn>
            </a:cxnLst>
            <a:rect l="0" t="0" r="r" b="b"/>
            <a:pathLst>
              <a:path w="17200" h="16397" extrusionOk="0">
                <a:moveTo>
                  <a:pt x="4611" y="16397"/>
                </a:moveTo>
                <a:cubicBezTo>
                  <a:pt x="-4400" y="-3067"/>
                  <a:pt x="-204" y="-5203"/>
                  <a:pt x="17200" y="9990"/>
                </a:cubicBezTo>
              </a:path>
            </a:pathLst>
          </a:custGeom>
          <a:ln w="25400">
            <a:solidFill>
              <a:srgbClr val="5A5F5E"/>
            </a:solidFill>
            <a:miter lim="400000"/>
          </a:ln>
        </p:spPr>
        <p:txBody>
          <a:bodyPr/>
          <a:lstStyle/>
          <a:p>
            <a:endParaRPr/>
          </a:p>
        </p:txBody>
      </p:sp>
      <p:sp>
        <p:nvSpPr>
          <p:cNvPr id="805" name="Connection Line"/>
          <p:cNvSpPr/>
          <p:nvPr/>
        </p:nvSpPr>
        <p:spPr>
          <a:xfrm>
            <a:off x="3940331" y="7580841"/>
            <a:ext cx="1066546" cy="296946"/>
          </a:xfrm>
          <a:custGeom>
            <a:avLst/>
            <a:gdLst/>
            <a:ahLst/>
            <a:cxnLst>
              <a:cxn ang="0">
                <a:pos x="wd2" y="hd2"/>
              </a:cxn>
              <a:cxn ang="5400000">
                <a:pos x="wd2" y="hd2"/>
              </a:cxn>
              <a:cxn ang="10800000">
                <a:pos x="wd2" y="hd2"/>
              </a:cxn>
              <a:cxn ang="16200000">
                <a:pos x="wd2" y="hd2"/>
              </a:cxn>
            </a:cxnLst>
            <a:rect l="0" t="0" r="r" b="b"/>
            <a:pathLst>
              <a:path w="21600" h="20993" extrusionOk="0">
                <a:moveTo>
                  <a:pt x="0" y="20993"/>
                </a:moveTo>
                <a:cubicBezTo>
                  <a:pt x="6460" y="6377"/>
                  <a:pt x="13660" y="-607"/>
                  <a:pt x="21600" y="42"/>
                </a:cubicBezTo>
              </a:path>
            </a:pathLst>
          </a:custGeom>
          <a:ln w="25400">
            <a:solidFill>
              <a:srgbClr val="B4B4B4"/>
            </a:solidFill>
            <a:miter lim="400000"/>
            <a:tailEnd type="triangle"/>
          </a:ln>
        </p:spPr>
        <p:txBody>
          <a:bodyPr/>
          <a:lstStyle/>
          <a:p>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RStudio IDE</a:t>
            </a:r>
          </a:p>
        </p:txBody>
      </p:sp>
      <p:sp>
        <p:nvSpPr>
          <p:cNvPr id="808" name="Shiny Server"/>
          <p:cNvSpPr/>
          <p:nvPr/>
        </p:nvSpPr>
        <p:spPr>
          <a:xfrm>
            <a:off x="15847801" y="4283685"/>
            <a:ext cx="5451700" cy="6052777"/>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Shiny Server</a:t>
            </a:r>
          </a:p>
        </p:txBody>
      </p:sp>
      <p:pic>
        <p:nvPicPr>
          <p:cNvPr id="809" name="Image" descr="Image"/>
          <p:cNvPicPr>
            <a:picLocks noChangeAspect="1"/>
          </p:cNvPicPr>
          <p:nvPr/>
        </p:nvPicPr>
        <p:blipFill>
          <a:blip r:embed="rId2"/>
          <a:stretch>
            <a:fillRect/>
          </a:stretch>
        </p:blipFill>
        <p:spPr>
          <a:xfrm>
            <a:off x="3382036" y="6582823"/>
            <a:ext cx="2064100" cy="2064100"/>
          </a:xfrm>
          <a:prstGeom prst="rect">
            <a:avLst/>
          </a:prstGeom>
          <a:ln w="12700">
            <a:miter lim="400000"/>
          </a:ln>
        </p:spPr>
      </p:pic>
      <p:pic>
        <p:nvPicPr>
          <p:cNvPr id="810" name="Image" descr="Image"/>
          <p:cNvPicPr>
            <a:picLocks noChangeAspect="1"/>
          </p:cNvPicPr>
          <p:nvPr/>
        </p:nvPicPr>
        <p:blipFill>
          <a:blip r:embed="rId3"/>
          <a:stretch>
            <a:fillRect/>
          </a:stretch>
        </p:blipFill>
        <p:spPr>
          <a:xfrm>
            <a:off x="4345051" y="7035637"/>
            <a:ext cx="548874" cy="548873"/>
          </a:xfrm>
          <a:prstGeom prst="rect">
            <a:avLst/>
          </a:prstGeom>
          <a:ln w="12700">
            <a:miter lim="400000"/>
          </a:ln>
        </p:spPr>
      </p:pic>
      <p:pic>
        <p:nvPicPr>
          <p:cNvPr id="811" name="SafeCom_server.png" descr="SafeCom_server.png"/>
          <p:cNvPicPr>
            <a:picLocks noChangeAspect="1"/>
          </p:cNvPicPr>
          <p:nvPr/>
        </p:nvPicPr>
        <p:blipFill>
          <a:blip r:embed="rId4"/>
          <a:srcRect b="15082"/>
          <a:stretch>
            <a:fillRect/>
          </a:stretch>
        </p:blipFill>
        <p:spPr>
          <a:xfrm>
            <a:off x="16866492" y="5991888"/>
            <a:ext cx="3414180" cy="3091187"/>
          </a:xfrm>
          <a:prstGeom prst="rect">
            <a:avLst/>
          </a:prstGeom>
          <a:ln w="12700">
            <a:miter lim="400000"/>
          </a:ln>
        </p:spPr>
      </p:pic>
      <p:pic>
        <p:nvPicPr>
          <p:cNvPr id="812" name="SafeCom_server.png" descr="SafeCom_server.png"/>
          <p:cNvPicPr>
            <a:picLocks noChangeAspect="1"/>
          </p:cNvPicPr>
          <p:nvPr/>
        </p:nvPicPr>
        <p:blipFill>
          <a:blip r:embed="rId4"/>
          <a:srcRect b="15082"/>
          <a:stretch>
            <a:fillRect/>
          </a:stretch>
        </p:blipFill>
        <p:spPr>
          <a:xfrm>
            <a:off x="4953893" y="6069243"/>
            <a:ext cx="3414180" cy="3091188"/>
          </a:xfrm>
          <a:prstGeom prst="rect">
            <a:avLst/>
          </a:prstGeom>
          <a:ln w="12700">
            <a:miter lim="400000"/>
          </a:ln>
        </p:spPr>
      </p:pic>
      <p:pic>
        <p:nvPicPr>
          <p:cNvPr id="813" name="Image" descr="Image"/>
          <p:cNvPicPr>
            <a:picLocks noChangeAspect="1"/>
          </p:cNvPicPr>
          <p:nvPr/>
        </p:nvPicPr>
        <p:blipFill>
          <a:blip r:embed="rId3"/>
          <a:stretch>
            <a:fillRect/>
          </a:stretch>
        </p:blipFill>
        <p:spPr>
          <a:xfrm>
            <a:off x="7189851" y="7899237"/>
            <a:ext cx="548873" cy="548873"/>
          </a:xfrm>
          <a:prstGeom prst="rect">
            <a:avLst/>
          </a:prstGeom>
          <a:ln w="12700">
            <a:miter lim="400000"/>
          </a:ln>
        </p:spPr>
      </p:pic>
      <p:cxnSp>
        <p:nvCxnSpPr>
          <p:cNvPr id="814"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sp>
        <p:nvSpPr>
          <p:cNvPr id="815" name="Shared Disk…"/>
          <p:cNvSpPr txBox="1"/>
          <p:nvPr/>
        </p:nvSpPr>
        <p:spPr>
          <a:xfrm>
            <a:off x="10143405" y="10563156"/>
            <a:ext cx="3970190" cy="156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1">
                <a:latin typeface="Gill Sans"/>
                <a:ea typeface="Gill Sans"/>
                <a:cs typeface="Gill Sans"/>
                <a:sym typeface="Gill Sans"/>
              </a:defRPr>
            </a:pPr>
            <a:r>
              <a:t>Shared Disk</a:t>
            </a:r>
          </a:p>
          <a:p>
            <a:pPr>
              <a:defRPr i="1">
                <a:latin typeface="Gill Sans"/>
                <a:ea typeface="Gill Sans"/>
                <a:cs typeface="Gill Sans"/>
                <a:sym typeface="Gill Sans"/>
              </a:defRPr>
            </a:pPr>
            <a:r>
              <a:t>save / copy</a:t>
            </a:r>
          </a:p>
        </p:txBody>
      </p:sp>
      <p:sp>
        <p:nvSpPr>
          <p:cNvPr id="816" name="Local Disk…"/>
          <p:cNvSpPr txBox="1"/>
          <p:nvPr/>
        </p:nvSpPr>
        <p:spPr>
          <a:xfrm>
            <a:off x="10161172" y="3402595"/>
            <a:ext cx="4061657" cy="156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1">
                <a:latin typeface="Gill Sans"/>
                <a:ea typeface="Gill Sans"/>
                <a:cs typeface="Gill Sans"/>
                <a:sym typeface="Gill Sans"/>
              </a:defRPr>
            </a:pPr>
            <a:r>
              <a:t>Local Disk</a:t>
            </a:r>
          </a:p>
          <a:p>
            <a:pPr>
              <a:defRPr i="1">
                <a:latin typeface="Gill Sans"/>
                <a:ea typeface="Gill Sans"/>
                <a:cs typeface="Gill Sans"/>
                <a:sym typeface="Gill Sans"/>
              </a:defRPr>
            </a:pPr>
            <a:r>
              <a:t>FTP / SCP / SFTP</a:t>
            </a:r>
          </a:p>
        </p:txBody>
      </p:sp>
      <p:pic>
        <p:nvPicPr>
          <p:cNvPr id="817" name="RStudio_Hex_shiny.png" descr="RStudio_Hex_shiny.png"/>
          <p:cNvPicPr>
            <a:picLocks noChangeAspect="1"/>
          </p:cNvPicPr>
          <p:nvPr/>
        </p:nvPicPr>
        <p:blipFill>
          <a:blip r:embed="rId5"/>
          <a:stretch>
            <a:fillRect/>
          </a:stretch>
        </p:blipFill>
        <p:spPr>
          <a:xfrm>
            <a:off x="19309387" y="7855611"/>
            <a:ext cx="548873" cy="636126"/>
          </a:xfrm>
          <a:prstGeom prst="rect">
            <a:avLst/>
          </a:prstGeom>
          <a:ln w="12700">
            <a:miter lim="400000"/>
          </a:ln>
        </p:spPr>
      </p:pic>
      <p:cxnSp>
        <p:nvCxnSpPr>
          <p:cNvPr id="818"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pic>
        <p:nvPicPr>
          <p:cNvPr id="819" name="Image" descr="Image"/>
          <p:cNvPicPr>
            <a:picLocks noChangeAspect="1"/>
          </p:cNvPicPr>
          <p:nvPr/>
        </p:nvPicPr>
        <p:blipFill>
          <a:blip r:embed="rId6"/>
          <a:stretch>
            <a:fillRect/>
          </a:stretch>
        </p:blipFill>
        <p:spPr>
          <a:xfrm>
            <a:off x="11354171" y="8891815"/>
            <a:ext cx="1494970" cy="1494970"/>
          </a:xfrm>
          <a:prstGeom prst="rect">
            <a:avLst/>
          </a:prstGeom>
          <a:ln w="12700">
            <a:miter lim="400000"/>
          </a:ln>
        </p:spPr>
      </p:pic>
      <p:pic>
        <p:nvPicPr>
          <p:cNvPr id="820" name="Image" descr="Image"/>
          <p:cNvPicPr>
            <a:picLocks noChangeAspect="1"/>
          </p:cNvPicPr>
          <p:nvPr/>
        </p:nvPicPr>
        <p:blipFill>
          <a:blip r:embed="rId7"/>
          <a:stretch>
            <a:fillRect/>
          </a:stretch>
        </p:blipFill>
        <p:spPr>
          <a:xfrm>
            <a:off x="11810437" y="9321237"/>
            <a:ext cx="636126" cy="636126"/>
          </a:xfrm>
          <a:prstGeom prst="rect">
            <a:avLst/>
          </a:prstGeom>
          <a:ln w="12700">
            <a:miter lim="400000"/>
          </a:ln>
        </p:spPr>
      </p:pic>
      <p:pic>
        <p:nvPicPr>
          <p:cNvPr id="821" name="Image" descr="Image"/>
          <p:cNvPicPr>
            <a:picLocks noChangeAspect="1"/>
          </p:cNvPicPr>
          <p:nvPr/>
        </p:nvPicPr>
        <p:blipFill>
          <a:blip r:embed="rId7"/>
          <a:stretch>
            <a:fillRect/>
          </a:stretch>
        </p:blipFill>
        <p:spPr>
          <a:xfrm>
            <a:off x="11783592" y="5212505"/>
            <a:ext cx="636126" cy="636127"/>
          </a:xfrm>
          <a:prstGeom prst="rect">
            <a:avLst/>
          </a:prstGeom>
          <a:ln w="12700">
            <a:miter lim="400000"/>
          </a:ln>
        </p:spPr>
      </p:pic>
      <p:sp>
        <p:nvSpPr>
          <p:cNvPr id="822" name="How do I deploy apps?"/>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onnection Line"/>
          <p:cNvSpPr/>
          <p:nvPr/>
        </p:nvSpPr>
        <p:spPr>
          <a:xfrm>
            <a:off x="2965517" y="5319704"/>
            <a:ext cx="2170278" cy="1868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57" y="10059"/>
                  <a:pt x="12057" y="2859"/>
                  <a:pt x="21600" y="0"/>
                </a:cubicBezTo>
              </a:path>
            </a:pathLst>
          </a:custGeom>
          <a:ln w="25400">
            <a:solidFill>
              <a:srgbClr val="5A5F5E"/>
            </a:solidFill>
            <a:miter lim="400000"/>
            <a:tailEnd type="triangle"/>
          </a:ln>
        </p:spPr>
        <p:txBody>
          <a:bodyPr/>
          <a:lstStyle/>
          <a:p>
            <a:endParaRPr/>
          </a:p>
        </p:txBody>
      </p:sp>
      <p:sp>
        <p:nvSpPr>
          <p:cNvPr id="825" name="Push to version control and…"/>
          <p:cNvSpPr txBox="1"/>
          <p:nvPr/>
        </p:nvSpPr>
        <p:spPr>
          <a:xfrm>
            <a:off x="1784011" y="9692069"/>
            <a:ext cx="8070405"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Push to version control and </a:t>
            </a:r>
          </a:p>
          <a:p>
            <a:r>
              <a:t>automate clones via a scheduler</a:t>
            </a:r>
          </a:p>
        </p:txBody>
      </p:sp>
      <p:pic>
        <p:nvPicPr>
          <p:cNvPr id="826" name="Image" descr="Image"/>
          <p:cNvPicPr>
            <a:picLocks noChangeAspect="1"/>
          </p:cNvPicPr>
          <p:nvPr/>
        </p:nvPicPr>
        <p:blipFill>
          <a:blip r:embed="rId2"/>
          <a:stretch>
            <a:fillRect/>
          </a:stretch>
        </p:blipFill>
        <p:spPr>
          <a:xfrm>
            <a:off x="1713346" y="6915568"/>
            <a:ext cx="2064100" cy="2064100"/>
          </a:xfrm>
          <a:prstGeom prst="rect">
            <a:avLst/>
          </a:prstGeom>
          <a:ln w="12700">
            <a:miter lim="400000"/>
          </a:ln>
        </p:spPr>
      </p:pic>
      <p:pic>
        <p:nvPicPr>
          <p:cNvPr id="827" name="Image" descr="Image"/>
          <p:cNvPicPr>
            <a:picLocks noChangeAspect="1"/>
          </p:cNvPicPr>
          <p:nvPr/>
        </p:nvPicPr>
        <p:blipFill>
          <a:blip r:embed="rId3"/>
          <a:stretch>
            <a:fillRect/>
          </a:stretch>
        </p:blipFill>
        <p:spPr>
          <a:xfrm>
            <a:off x="2676361" y="7368382"/>
            <a:ext cx="548873" cy="548873"/>
          </a:xfrm>
          <a:prstGeom prst="rect">
            <a:avLst/>
          </a:prstGeom>
          <a:ln w="12700">
            <a:miter lim="400000"/>
          </a:ln>
        </p:spPr>
      </p:pic>
      <p:pic>
        <p:nvPicPr>
          <p:cNvPr id="828" name="SafeCom_server.png" descr="SafeCom_server.png"/>
          <p:cNvPicPr>
            <a:picLocks noChangeAspect="1"/>
          </p:cNvPicPr>
          <p:nvPr/>
        </p:nvPicPr>
        <p:blipFill>
          <a:blip r:embed="rId4"/>
          <a:srcRect b="15082"/>
          <a:stretch>
            <a:fillRect/>
          </a:stretch>
        </p:blipFill>
        <p:spPr>
          <a:xfrm>
            <a:off x="7196421" y="6097188"/>
            <a:ext cx="3414180" cy="3091188"/>
          </a:xfrm>
          <a:prstGeom prst="rect">
            <a:avLst/>
          </a:prstGeom>
          <a:ln w="12700">
            <a:miter lim="400000"/>
          </a:ln>
        </p:spPr>
      </p:pic>
      <p:pic>
        <p:nvPicPr>
          <p:cNvPr id="829" name="RStudio_Hex_shiny.png" descr="RStudio_Hex_shiny.png"/>
          <p:cNvPicPr>
            <a:picLocks noChangeAspect="1"/>
          </p:cNvPicPr>
          <p:nvPr/>
        </p:nvPicPr>
        <p:blipFill>
          <a:blip r:embed="rId5"/>
          <a:stretch>
            <a:fillRect/>
          </a:stretch>
        </p:blipFill>
        <p:spPr>
          <a:xfrm>
            <a:off x="9639316" y="7960911"/>
            <a:ext cx="548873" cy="636127"/>
          </a:xfrm>
          <a:prstGeom prst="rect">
            <a:avLst/>
          </a:prstGeom>
          <a:ln w="12700">
            <a:miter lim="400000"/>
          </a:ln>
        </p:spPr>
      </p:pic>
      <p:pic>
        <p:nvPicPr>
          <p:cNvPr id="830" name="Image" descr="Image"/>
          <p:cNvPicPr>
            <a:picLocks noChangeAspect="1"/>
          </p:cNvPicPr>
          <p:nvPr/>
        </p:nvPicPr>
        <p:blipFill>
          <a:blip r:embed="rId6"/>
          <a:stretch>
            <a:fillRect/>
          </a:stretch>
        </p:blipFill>
        <p:spPr>
          <a:xfrm>
            <a:off x="7384344" y="5136747"/>
            <a:ext cx="673262" cy="673261"/>
          </a:xfrm>
          <a:prstGeom prst="rect">
            <a:avLst/>
          </a:prstGeom>
          <a:ln w="12700">
            <a:miter lim="400000"/>
          </a:ln>
        </p:spPr>
      </p:pic>
      <p:sp>
        <p:nvSpPr>
          <p:cNvPr id="853" name="Connection Line"/>
          <p:cNvSpPr/>
          <p:nvPr/>
        </p:nvSpPr>
        <p:spPr>
          <a:xfrm>
            <a:off x="6503057" y="5347430"/>
            <a:ext cx="1833884" cy="12045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841" y="3826"/>
                  <a:pt x="16041" y="11026"/>
                  <a:pt x="21600" y="21600"/>
                </a:cubicBezTo>
              </a:path>
            </a:pathLst>
          </a:custGeom>
          <a:ln w="25400">
            <a:solidFill>
              <a:srgbClr val="5A5F5E"/>
            </a:solidFill>
            <a:miter lim="400000"/>
            <a:tailEnd type="triangle"/>
          </a:ln>
        </p:spPr>
        <p:txBody>
          <a:bodyPr/>
          <a:lstStyle/>
          <a:p>
            <a:endParaRPr/>
          </a:p>
        </p:txBody>
      </p:sp>
      <p:pic>
        <p:nvPicPr>
          <p:cNvPr id="832" name="Image" descr="Image"/>
          <p:cNvPicPr>
            <a:picLocks noChangeAspect="1"/>
          </p:cNvPicPr>
          <p:nvPr/>
        </p:nvPicPr>
        <p:blipFill>
          <a:blip r:embed="rId7"/>
          <a:stretch>
            <a:fillRect/>
          </a:stretch>
        </p:blipFill>
        <p:spPr>
          <a:xfrm>
            <a:off x="5113991" y="4504566"/>
            <a:ext cx="1410445" cy="1410446"/>
          </a:xfrm>
          <a:prstGeom prst="rect">
            <a:avLst/>
          </a:prstGeom>
          <a:ln w="12700">
            <a:miter lim="400000"/>
          </a:ln>
        </p:spPr>
      </p:pic>
      <p:sp>
        <p:nvSpPr>
          <p:cNvPr id="833" name="Version Control"/>
          <p:cNvSpPr txBox="1"/>
          <p:nvPr/>
        </p:nvSpPr>
        <p:spPr>
          <a:xfrm>
            <a:off x="3219893" y="3252407"/>
            <a:ext cx="5198642"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Gill Sans"/>
                <a:ea typeface="Gill Sans"/>
                <a:cs typeface="Gill Sans"/>
                <a:sym typeface="Gill Sans"/>
              </a:defRPr>
            </a:lvl1pPr>
          </a:lstStyle>
          <a:p>
            <a:r>
              <a:t>Version Control</a:t>
            </a:r>
          </a:p>
        </p:txBody>
      </p:sp>
      <p:pic>
        <p:nvPicPr>
          <p:cNvPr id="834" name="Image" descr="Image"/>
          <p:cNvPicPr>
            <a:picLocks noChangeAspect="1"/>
          </p:cNvPicPr>
          <p:nvPr/>
        </p:nvPicPr>
        <p:blipFill>
          <a:blip r:embed="rId2"/>
          <a:stretch>
            <a:fillRect/>
          </a:stretch>
        </p:blipFill>
        <p:spPr>
          <a:xfrm>
            <a:off x="13741505" y="6501846"/>
            <a:ext cx="2064100" cy="2064100"/>
          </a:xfrm>
          <a:prstGeom prst="rect">
            <a:avLst/>
          </a:prstGeom>
          <a:ln w="12700">
            <a:miter lim="400000"/>
          </a:ln>
        </p:spPr>
      </p:pic>
      <p:pic>
        <p:nvPicPr>
          <p:cNvPr id="835" name="Image" descr="Image"/>
          <p:cNvPicPr>
            <a:picLocks noChangeAspect="1"/>
          </p:cNvPicPr>
          <p:nvPr/>
        </p:nvPicPr>
        <p:blipFill>
          <a:blip r:embed="rId3"/>
          <a:stretch>
            <a:fillRect/>
          </a:stretch>
        </p:blipFill>
        <p:spPr>
          <a:xfrm>
            <a:off x="14704519" y="6954659"/>
            <a:ext cx="548874" cy="548873"/>
          </a:xfrm>
          <a:prstGeom prst="rect">
            <a:avLst/>
          </a:prstGeom>
          <a:ln w="12700">
            <a:miter lim="400000"/>
          </a:ln>
        </p:spPr>
      </p:pic>
      <p:pic>
        <p:nvPicPr>
          <p:cNvPr id="836" name="SafeCom_server.png" descr="SafeCom_server.png"/>
          <p:cNvPicPr>
            <a:picLocks noChangeAspect="1"/>
          </p:cNvPicPr>
          <p:nvPr/>
        </p:nvPicPr>
        <p:blipFill>
          <a:blip r:embed="rId4"/>
          <a:srcRect b="15082"/>
          <a:stretch>
            <a:fillRect/>
          </a:stretch>
        </p:blipFill>
        <p:spPr>
          <a:xfrm>
            <a:off x="20228779" y="5683466"/>
            <a:ext cx="3414180" cy="3091187"/>
          </a:xfrm>
          <a:prstGeom prst="rect">
            <a:avLst/>
          </a:prstGeom>
          <a:ln w="12700">
            <a:miter lim="400000"/>
          </a:ln>
        </p:spPr>
      </p:pic>
      <p:pic>
        <p:nvPicPr>
          <p:cNvPr id="837" name="RStudio_Hex_shiny.png" descr="RStudio_Hex_shiny.png"/>
          <p:cNvPicPr>
            <a:picLocks noChangeAspect="1"/>
          </p:cNvPicPr>
          <p:nvPr/>
        </p:nvPicPr>
        <p:blipFill>
          <a:blip r:embed="rId5"/>
          <a:stretch>
            <a:fillRect/>
          </a:stretch>
        </p:blipFill>
        <p:spPr>
          <a:xfrm>
            <a:off x="22671673" y="7547188"/>
            <a:ext cx="548874" cy="636127"/>
          </a:xfrm>
          <a:prstGeom prst="rect">
            <a:avLst/>
          </a:prstGeom>
          <a:ln w="12700">
            <a:miter lim="400000"/>
          </a:ln>
        </p:spPr>
      </p:pic>
      <p:pic>
        <p:nvPicPr>
          <p:cNvPr id="838" name="SafeCom_server.png" descr="SafeCom_server.png"/>
          <p:cNvPicPr>
            <a:picLocks noChangeAspect="1"/>
          </p:cNvPicPr>
          <p:nvPr/>
        </p:nvPicPr>
        <p:blipFill>
          <a:blip r:embed="rId4"/>
          <a:srcRect b="15082"/>
          <a:stretch>
            <a:fillRect/>
          </a:stretch>
        </p:blipFill>
        <p:spPr>
          <a:xfrm>
            <a:off x="16493476" y="5683466"/>
            <a:ext cx="3414180" cy="3091187"/>
          </a:xfrm>
          <a:prstGeom prst="rect">
            <a:avLst/>
          </a:prstGeom>
          <a:ln w="12700">
            <a:miter lim="400000"/>
          </a:ln>
        </p:spPr>
      </p:pic>
      <p:pic>
        <p:nvPicPr>
          <p:cNvPr id="839" name="RStudio_Hex_shiny.png" descr="RStudio_Hex_shiny.png"/>
          <p:cNvPicPr>
            <a:picLocks noChangeAspect="1"/>
          </p:cNvPicPr>
          <p:nvPr/>
        </p:nvPicPr>
        <p:blipFill>
          <a:blip r:embed="rId5"/>
          <a:stretch>
            <a:fillRect/>
          </a:stretch>
        </p:blipFill>
        <p:spPr>
          <a:xfrm>
            <a:off x="18936371" y="7547189"/>
            <a:ext cx="548873" cy="636127"/>
          </a:xfrm>
          <a:prstGeom prst="rect">
            <a:avLst/>
          </a:prstGeom>
          <a:ln w="12700">
            <a:miter lim="400000"/>
          </a:ln>
        </p:spPr>
      </p:pic>
      <p:sp>
        <p:nvSpPr>
          <p:cNvPr id="854" name="Connection Line"/>
          <p:cNvSpPr/>
          <p:nvPr/>
        </p:nvSpPr>
        <p:spPr>
          <a:xfrm>
            <a:off x="15677335" y="6719606"/>
            <a:ext cx="1539042" cy="192205"/>
          </a:xfrm>
          <a:custGeom>
            <a:avLst/>
            <a:gdLst/>
            <a:ahLst/>
            <a:cxnLst>
              <a:cxn ang="0">
                <a:pos x="wd2" y="hd2"/>
              </a:cxn>
              <a:cxn ang="5400000">
                <a:pos x="wd2" y="hd2"/>
              </a:cxn>
              <a:cxn ang="10800000">
                <a:pos x="wd2" y="hd2"/>
              </a:cxn>
              <a:cxn ang="16200000">
                <a:pos x="wd2" y="hd2"/>
              </a:cxn>
            </a:cxnLst>
            <a:rect l="0" t="0" r="r" b="b"/>
            <a:pathLst>
              <a:path w="21600" h="17418" extrusionOk="0">
                <a:moveTo>
                  <a:pt x="0" y="17418"/>
                </a:moveTo>
                <a:cubicBezTo>
                  <a:pt x="6985" y="335"/>
                  <a:pt x="14185" y="-4182"/>
                  <a:pt x="21600" y="3866"/>
                </a:cubicBezTo>
              </a:path>
            </a:pathLst>
          </a:custGeom>
          <a:ln w="25400">
            <a:solidFill>
              <a:srgbClr val="5A5F5E"/>
            </a:solidFill>
            <a:miter lim="400000"/>
            <a:tailEnd type="triangle"/>
          </a:ln>
        </p:spPr>
        <p:txBody>
          <a:bodyPr/>
          <a:lstStyle/>
          <a:p>
            <a:endParaRPr/>
          </a:p>
        </p:txBody>
      </p:sp>
      <p:sp>
        <p:nvSpPr>
          <p:cNvPr id="855" name="Connection Line"/>
          <p:cNvSpPr/>
          <p:nvPr/>
        </p:nvSpPr>
        <p:spPr>
          <a:xfrm>
            <a:off x="19186936" y="6540857"/>
            <a:ext cx="1765305" cy="120701"/>
          </a:xfrm>
          <a:custGeom>
            <a:avLst/>
            <a:gdLst/>
            <a:ahLst/>
            <a:cxnLst>
              <a:cxn ang="0">
                <a:pos x="wd2" y="hd2"/>
              </a:cxn>
              <a:cxn ang="5400000">
                <a:pos x="wd2" y="hd2"/>
              </a:cxn>
              <a:cxn ang="10800000">
                <a:pos x="wd2" y="hd2"/>
              </a:cxn>
              <a:cxn ang="16200000">
                <a:pos x="wd2" y="hd2"/>
              </a:cxn>
            </a:cxnLst>
            <a:rect l="0" t="0" r="r" b="b"/>
            <a:pathLst>
              <a:path w="21600" h="16200" extrusionOk="0">
                <a:moveTo>
                  <a:pt x="0" y="16105"/>
                </a:moveTo>
                <a:cubicBezTo>
                  <a:pt x="7200" y="-5400"/>
                  <a:pt x="14400" y="-5368"/>
                  <a:pt x="21600" y="16200"/>
                </a:cubicBezTo>
              </a:path>
            </a:pathLst>
          </a:custGeom>
          <a:ln w="25400">
            <a:solidFill>
              <a:srgbClr val="5A5F5E"/>
            </a:solidFill>
            <a:miter lim="400000"/>
            <a:tailEnd type="triangle"/>
          </a:ln>
        </p:spPr>
        <p:txBody>
          <a:bodyPr/>
          <a:lstStyle/>
          <a:p>
            <a:endParaRPr/>
          </a:p>
        </p:txBody>
      </p:sp>
      <p:sp>
        <p:nvSpPr>
          <p:cNvPr id="842" name="Handoff"/>
          <p:cNvSpPr txBox="1"/>
          <p:nvPr/>
        </p:nvSpPr>
        <p:spPr>
          <a:xfrm>
            <a:off x="17167688" y="3252407"/>
            <a:ext cx="2749799"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Gill Sans"/>
                <a:ea typeface="Gill Sans"/>
                <a:cs typeface="Gill Sans"/>
                <a:sym typeface="Gill Sans"/>
              </a:defRPr>
            </a:lvl1pPr>
          </a:lstStyle>
          <a:p>
            <a:r>
              <a:t>Handoff</a:t>
            </a:r>
          </a:p>
        </p:txBody>
      </p:sp>
      <p:sp>
        <p:nvSpPr>
          <p:cNvPr id="843" name="Analyst stage app…"/>
          <p:cNvSpPr txBox="1"/>
          <p:nvPr/>
        </p:nvSpPr>
        <p:spPr>
          <a:xfrm>
            <a:off x="15386091" y="9692069"/>
            <a:ext cx="6312993"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Analyst stage app</a:t>
            </a:r>
          </a:p>
          <a:p>
            <a:r>
              <a:t>IT deploys to production</a:t>
            </a:r>
          </a:p>
        </p:txBody>
      </p:sp>
      <p:sp>
        <p:nvSpPr>
          <p:cNvPr id="844" name="Stage"/>
          <p:cNvSpPr txBox="1"/>
          <p:nvPr/>
        </p:nvSpPr>
        <p:spPr>
          <a:xfrm>
            <a:off x="17497645" y="8410261"/>
            <a:ext cx="1405980"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Stage</a:t>
            </a:r>
          </a:p>
        </p:txBody>
      </p:sp>
      <p:sp>
        <p:nvSpPr>
          <p:cNvPr id="845" name="Production"/>
          <p:cNvSpPr txBox="1"/>
          <p:nvPr/>
        </p:nvSpPr>
        <p:spPr>
          <a:xfrm>
            <a:off x="20592688" y="8410261"/>
            <a:ext cx="2686498"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Production</a:t>
            </a:r>
          </a:p>
        </p:txBody>
      </p:sp>
      <p:sp>
        <p:nvSpPr>
          <p:cNvPr id="846" name="Analyst"/>
          <p:cNvSpPr txBox="1"/>
          <p:nvPr/>
        </p:nvSpPr>
        <p:spPr>
          <a:xfrm>
            <a:off x="15715943" y="5848697"/>
            <a:ext cx="1410445"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Analyst</a:t>
            </a:r>
          </a:p>
        </p:txBody>
      </p:sp>
      <p:sp>
        <p:nvSpPr>
          <p:cNvPr id="847" name="IT"/>
          <p:cNvSpPr txBox="1"/>
          <p:nvPr/>
        </p:nvSpPr>
        <p:spPr>
          <a:xfrm>
            <a:off x="19920723" y="5848697"/>
            <a:ext cx="471489"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IT</a:t>
            </a:r>
          </a:p>
        </p:txBody>
      </p:sp>
      <p:sp>
        <p:nvSpPr>
          <p:cNvPr id="848" name="Line"/>
          <p:cNvSpPr/>
          <p:nvPr/>
        </p:nvSpPr>
        <p:spPr>
          <a:xfrm flipV="1">
            <a:off x="12217302" y="3273379"/>
            <a:ext cx="1" cy="7934418"/>
          </a:xfrm>
          <a:prstGeom prst="line">
            <a:avLst/>
          </a:prstGeom>
          <a:ln w="25400">
            <a:solidFill>
              <a:srgbClr val="5A5F5E"/>
            </a:solidFill>
            <a:miter lim="400000"/>
          </a:ln>
        </p:spPr>
        <p:txBody>
          <a:bodyPr lIns="50800" tIns="50800" rIns="50800" bIns="50800" anchor="ctr"/>
          <a:lstStyle/>
          <a:p>
            <a:endParaRPr/>
          </a:p>
        </p:txBody>
      </p:sp>
      <p:pic>
        <p:nvPicPr>
          <p:cNvPr id="849" name="Image" descr="Image"/>
          <p:cNvPicPr>
            <a:picLocks noChangeAspect="1"/>
          </p:cNvPicPr>
          <p:nvPr/>
        </p:nvPicPr>
        <p:blipFill>
          <a:blip r:embed="rId8"/>
          <a:srcRect l="9914" r="18345" b="33354"/>
          <a:stretch>
            <a:fillRect/>
          </a:stretch>
        </p:blipFill>
        <p:spPr>
          <a:xfrm>
            <a:off x="20036657" y="4487705"/>
            <a:ext cx="1050273" cy="958772"/>
          </a:xfrm>
          <a:prstGeom prst="rect">
            <a:avLst/>
          </a:prstGeom>
          <a:ln w="12700">
            <a:miter lim="400000"/>
          </a:ln>
        </p:spPr>
      </p:pic>
      <p:pic>
        <p:nvPicPr>
          <p:cNvPr id="850" name="Image" descr="Image"/>
          <p:cNvPicPr>
            <a:picLocks noChangeAspect="1"/>
          </p:cNvPicPr>
          <p:nvPr/>
        </p:nvPicPr>
        <p:blipFill>
          <a:blip r:embed="rId9"/>
          <a:srcRect r="81208" b="19866"/>
          <a:stretch>
            <a:fillRect/>
          </a:stretch>
        </p:blipFill>
        <p:spPr>
          <a:xfrm>
            <a:off x="19226145" y="4487705"/>
            <a:ext cx="635880" cy="958729"/>
          </a:xfrm>
          <a:prstGeom prst="rect">
            <a:avLst/>
          </a:prstGeom>
          <a:ln w="12700">
            <a:miter lim="400000"/>
          </a:ln>
        </p:spPr>
      </p:pic>
      <p:sp>
        <p:nvSpPr>
          <p:cNvPr id="851" name="How do I deploy apps in production?"/>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 in production?</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ring your apps tutorial: https://shiny.rstudio.com/tutorial/written-tutorial/lesson7/…"/>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Sharing your apps tutorial: </a:t>
            </a:r>
            <a:r>
              <a:rPr u="sng">
                <a:hlinkClick r:id="rId2"/>
              </a:rPr>
              <a:t>https://shiny.rstudio.com/tutorial/written-tutorial/lesson7/</a:t>
            </a:r>
          </a:p>
          <a:p>
            <a:pPr marL="609996" indent="-609996">
              <a:buClr>
                <a:srgbClr val="447FB5"/>
              </a:buClr>
              <a:buChar char="‣"/>
              <a:defRPr sz="7000"/>
            </a:pPr>
            <a:r>
              <a:t>Administering Shiny Server Pro webinar: </a:t>
            </a:r>
            <a:r>
              <a:rPr u="sng">
                <a:hlinkClick r:id="rId3"/>
              </a:rPr>
              <a:t>https://www.rstudio.com/resources/webinars/administering-shiny-server-pro/</a:t>
            </a:r>
          </a:p>
        </p:txBody>
      </p:sp>
      <p:sp>
        <p:nvSpPr>
          <p:cNvPr id="858" name="More information"/>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86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6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63"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864"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865"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866" name="Create a folder called movies in the ShinyApps folder…"/>
          <p:cNvSpPr txBox="1">
            <a:spLocks noGrp="1"/>
          </p:cNvSpPr>
          <p:nvPr>
            <p:ph type="body" idx="21"/>
          </p:nvPr>
        </p:nvSpPr>
        <p:spPr>
          <a:prstGeom prst="rect">
            <a:avLst/>
          </a:prstGeom>
        </p:spPr>
        <p:txBody>
          <a:bodyPr/>
          <a:lstStyle/>
          <a:p>
            <a:r>
              <a:t>Create a folder called movies in the ShinyApps folder</a:t>
            </a:r>
          </a:p>
          <a:p>
            <a:r>
              <a:t>Move any one of the movies app R scripts you worked on into this folder, and rename it as app.R</a:t>
            </a:r>
          </a:p>
          <a:p>
            <a:r>
              <a:t>Also move the movies.Rdata file into this folder</a:t>
            </a:r>
          </a:p>
          <a:p>
            <a:r>
              <a:t>Run the app</a:t>
            </a:r>
          </a:p>
          <a:p>
            <a:r>
              <a:t>Then go to </a:t>
            </a:r>
            <a:r>
              <a:rPr sz="3000">
                <a:solidFill>
                  <a:srgbClr val="0096FF"/>
                </a:solidFill>
                <a:latin typeface="Monaco"/>
                <a:ea typeface="Monaco"/>
                <a:cs typeface="Monaco"/>
                <a:sym typeface="Monaco"/>
              </a:rPr>
              <a:t>http://harpers-ferry.rstudio.com:3838/[username]/movies</a:t>
            </a:r>
            <a:r>
              <a:t> to view and interact with the deployed app</a:t>
            </a:r>
          </a:p>
        </p:txBody>
      </p:sp>
      <p:pic>
        <p:nvPicPr>
          <p:cNvPr id="867"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902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8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67"/>
                </p:tgtEl>
              </p:cMediaNode>
            </p:video>
            <p:seq concurrent="1" prevAc="none" nextAc="seek">
              <p:cTn id="8" restart="whenNotActive" fill="hold" evtFilter="cancelBubble" nodeType="interactiveSeq">
                <p:stCondLst>
                  <p:cond evt="onClick" delay="0">
                    <p:tgtEl>
                      <p:spTgt spid="86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67"/>
                                        </p:tgtEl>
                                      </p:cBhvr>
                                    </p:cmd>
                                  </p:childTnLst>
                                </p:cTn>
                              </p:par>
                            </p:childTnLst>
                          </p:cTn>
                        </p:par>
                      </p:childTnLst>
                    </p:cTn>
                  </p:par>
                </p:childTnLst>
              </p:cTn>
              <p:nextCondLst>
                <p:cond evt="onClick" delay="0">
                  <p:tgtEl>
                    <p:spTgt spid="867"/>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Studio Connect"/>
          <p:cNvSpPr txBox="1">
            <a:spLocks noGrp="1"/>
          </p:cNvSpPr>
          <p:nvPr>
            <p:ph type="body" idx="21"/>
          </p:nvPr>
        </p:nvSpPr>
        <p:spPr>
          <a:prstGeom prst="rect">
            <a:avLst/>
          </a:prstGeom>
        </p:spPr>
        <p:txBody>
          <a:bodyPr/>
          <a:lstStyle/>
          <a:p>
            <a:r>
              <a:t>RStudio Connect</a:t>
            </a:r>
          </a:p>
        </p:txBody>
      </p:sp>
      <p:sp>
        <p:nvSpPr>
          <p:cNvPr id="870"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1"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81" name="Group"/>
          <p:cNvGrpSpPr/>
          <p:nvPr/>
        </p:nvGrpSpPr>
        <p:grpSpPr>
          <a:xfrm>
            <a:off x="258712" y="3326290"/>
            <a:ext cx="12070372" cy="8620145"/>
            <a:chOff x="0" y="0"/>
            <a:chExt cx="12070370" cy="8620143"/>
          </a:xfrm>
        </p:grpSpPr>
        <p:sp>
          <p:nvSpPr>
            <p:cNvPr id="872"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3"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4"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5"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6"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7"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8"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9"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0"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88" name="Group"/>
          <p:cNvGrpSpPr/>
          <p:nvPr/>
        </p:nvGrpSpPr>
        <p:grpSpPr>
          <a:xfrm>
            <a:off x="1534833" y="9044866"/>
            <a:ext cx="4680978" cy="2657912"/>
            <a:chOff x="0" y="0"/>
            <a:chExt cx="4680977" cy="2657911"/>
          </a:xfrm>
        </p:grpSpPr>
        <p:sp>
          <p:nvSpPr>
            <p:cNvPr id="882"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3"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4"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5"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6"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7"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889"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0"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00" name="Group"/>
          <p:cNvGrpSpPr/>
          <p:nvPr/>
        </p:nvGrpSpPr>
        <p:grpSpPr>
          <a:xfrm>
            <a:off x="4224771" y="4855428"/>
            <a:ext cx="6573736" cy="5860405"/>
            <a:chOff x="0" y="0"/>
            <a:chExt cx="6573735" cy="5860404"/>
          </a:xfrm>
        </p:grpSpPr>
        <p:grpSp>
          <p:nvGrpSpPr>
            <p:cNvPr id="898" name="Group"/>
            <p:cNvGrpSpPr/>
            <p:nvPr/>
          </p:nvGrpSpPr>
          <p:grpSpPr>
            <a:xfrm>
              <a:off x="0" y="0"/>
              <a:ext cx="6573736" cy="5860405"/>
              <a:chOff x="0" y="0"/>
              <a:chExt cx="6573735" cy="5860404"/>
            </a:xfrm>
          </p:grpSpPr>
          <p:sp>
            <p:nvSpPr>
              <p:cNvPr id="891"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97" name="Group"/>
              <p:cNvGrpSpPr/>
              <p:nvPr/>
            </p:nvGrpSpPr>
            <p:grpSpPr>
              <a:xfrm>
                <a:off x="0" y="0"/>
                <a:ext cx="3425567" cy="5860405"/>
                <a:chOff x="0" y="0"/>
                <a:chExt cx="3425566" cy="5860404"/>
              </a:xfrm>
            </p:grpSpPr>
            <p:sp>
              <p:nvSpPr>
                <p:cNvPr id="892"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3"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4"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5"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6"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899"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07" name="Group"/>
          <p:cNvGrpSpPr/>
          <p:nvPr/>
        </p:nvGrpSpPr>
        <p:grpSpPr>
          <a:xfrm>
            <a:off x="4996296" y="7804964"/>
            <a:ext cx="7116033" cy="4040562"/>
            <a:chOff x="0" y="0"/>
            <a:chExt cx="7116031" cy="4040562"/>
          </a:xfrm>
        </p:grpSpPr>
        <p:sp>
          <p:nvSpPr>
            <p:cNvPr id="901"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2"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3"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4"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5"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6"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08" name="Push-button publish from RStudio…"/>
          <p:cNvSpPr txBox="1"/>
          <p:nvPr/>
        </p:nvSpPr>
        <p:spPr>
          <a:xfrm>
            <a:off x="9908497" y="4039722"/>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Push-button publish from RStudio</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Shiny apps, R Markdown docs,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Self-managed content</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content authors decide permissions</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Scheduled reports</a:t>
            </a:r>
            <a:endParaRPr b="1">
              <a:solidFill>
                <a:srgbClr val="53585F"/>
              </a:solidFill>
            </a:endParaRP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automatically run and email Rmd</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909" name="45 day evaluation free trial"/>
          <p:cNvSpPr/>
          <p:nvPr/>
        </p:nvSpPr>
        <p:spPr>
          <a:xfrm>
            <a:off x="19842295" y="9510866"/>
            <a:ext cx="4554407" cy="424018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rPr sz="3200" dirty="0"/>
              <a:t>45 day evaluation free trial</a:t>
            </a:r>
          </a:p>
        </p:txBody>
      </p:sp>
      <p:sp>
        <p:nvSpPr>
          <p:cNvPr id="910" name="rstudio.com/products/connect/"/>
          <p:cNvSpPr txBox="1"/>
          <p:nvPr/>
        </p:nvSpPr>
        <p:spPr>
          <a:xfrm>
            <a:off x="12675187" y="2563081"/>
            <a:ext cx="10855661"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rstudio.com/products/connect/</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Free &amp; open source!</a:t>
            </a:r>
          </a:p>
        </p:txBody>
      </p:sp>
      <p:sp>
        <p:nvSpPr>
          <p:cNvPr id="913" name="ShinyProxy"/>
          <p:cNvSpPr txBox="1">
            <a:spLocks noGrp="1"/>
          </p:cNvSpPr>
          <p:nvPr>
            <p:ph type="body" idx="21"/>
          </p:nvPr>
        </p:nvSpPr>
        <p:spPr>
          <a:prstGeom prst="rect">
            <a:avLst/>
          </a:prstGeom>
        </p:spPr>
        <p:txBody>
          <a:bodyPr/>
          <a:lstStyle/>
          <a:p>
            <a:r>
              <a:t>ShinyProxy</a:t>
            </a:r>
          </a:p>
        </p:txBody>
      </p:sp>
      <p:grpSp>
        <p:nvGrpSpPr>
          <p:cNvPr id="944" name="Group"/>
          <p:cNvGrpSpPr/>
          <p:nvPr/>
        </p:nvGrpSpPr>
        <p:grpSpPr>
          <a:xfrm>
            <a:off x="4270659" y="4807941"/>
            <a:ext cx="6573736" cy="5860405"/>
            <a:chOff x="0" y="0"/>
            <a:chExt cx="6573735" cy="5860404"/>
          </a:xfrm>
        </p:grpSpPr>
        <p:grpSp>
          <p:nvGrpSpPr>
            <p:cNvPr id="942" name="Group"/>
            <p:cNvGrpSpPr/>
            <p:nvPr/>
          </p:nvGrpSpPr>
          <p:grpSpPr>
            <a:xfrm>
              <a:off x="0" y="0"/>
              <a:ext cx="6573736" cy="5860405"/>
              <a:chOff x="0" y="0"/>
              <a:chExt cx="6573735" cy="5860404"/>
            </a:xfrm>
          </p:grpSpPr>
          <p:sp>
            <p:nvSpPr>
              <p:cNvPr id="935"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41" name="Group"/>
              <p:cNvGrpSpPr/>
              <p:nvPr/>
            </p:nvGrpSpPr>
            <p:grpSpPr>
              <a:xfrm>
                <a:off x="0" y="0"/>
                <a:ext cx="3425567" cy="5860405"/>
                <a:chOff x="0" y="0"/>
                <a:chExt cx="3425566" cy="5860404"/>
              </a:xfrm>
            </p:grpSpPr>
            <p:sp>
              <p:nvSpPr>
                <p:cNvPr id="936"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7"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8"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9"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40"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943"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52" name="Secure access…"/>
          <p:cNvSpPr txBox="1"/>
          <p:nvPr/>
        </p:nvSpPr>
        <p:spPr>
          <a:xfrm>
            <a:off x="9908497" y="4039722"/>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Secure access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LDAP, GoogleAuth, SSL, and more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Management</a:t>
            </a:r>
            <a:r>
              <a:rPr>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View open apps and generate usage statistics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Docker</a:t>
            </a:r>
            <a:r>
              <a:rPr b="1">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uses docker to maintain dedicated app instances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Open Source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ACL’s</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AD groups can restrict app access</a:t>
            </a:r>
          </a:p>
        </p:txBody>
      </p:sp>
      <p:sp>
        <p:nvSpPr>
          <p:cNvPr id="953" name="shinyproxy.io/">
            <a:hlinkClick r:id="rId2"/>
          </p:cNvPr>
          <p:cNvSpPr txBox="1"/>
          <p:nvPr/>
        </p:nvSpPr>
        <p:spPr>
          <a:xfrm>
            <a:off x="14003604" y="2563081"/>
            <a:ext cx="4810634"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vl1pPr>
          </a:lstStyle>
          <a:p>
            <a:r>
              <a:t>shinyproxy.io/</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Shinyproxy documentation: https://www.shinyproxy.io/deploying-apps/…"/>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Shinyproxy documentation: </a:t>
            </a:r>
            <a:r>
              <a:rPr u="sng">
                <a:hlinkClick r:id="" action="ppaction://noaction"/>
              </a:rPr>
              <a:t>https://www.shinyproxy.io/deploying-apps/</a:t>
            </a:r>
          </a:p>
          <a:p>
            <a:pPr marL="609996" indent="-609996">
              <a:buClr>
                <a:srgbClr val="447FB5"/>
              </a:buClr>
              <a:buChar char="‣"/>
              <a:defRPr sz="7000"/>
            </a:pPr>
            <a:endParaRPr u="sng">
              <a:hlinkClick r:id="" action="ppaction://noaction"/>
            </a:endParaRPr>
          </a:p>
          <a:p>
            <a:pPr marL="609996" indent="-609996">
              <a:buClr>
                <a:srgbClr val="447FB5"/>
              </a:buClr>
              <a:buChar char="‣"/>
              <a:defRPr sz="7000"/>
            </a:pPr>
            <a:r>
              <a:t>Shinyproxy github repo: </a:t>
            </a:r>
            <a:r>
              <a:rPr u="sng">
                <a:hlinkClick r:id="rId2"/>
              </a:rPr>
              <a:t>https://github.com/openanalytics/shinyproxy</a:t>
            </a:r>
          </a:p>
        </p:txBody>
      </p:sp>
      <p:sp>
        <p:nvSpPr>
          <p:cNvPr id="956" name="More information"/>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RStudio IDE</a:t>
            </a:r>
          </a:p>
        </p:txBody>
      </p:sp>
      <p:sp>
        <p:nvSpPr>
          <p:cNvPr id="959" name="shinyproxy"/>
          <p:cNvSpPr/>
          <p:nvPr/>
        </p:nvSpPr>
        <p:spPr>
          <a:xfrm>
            <a:off x="15847801" y="4283685"/>
            <a:ext cx="5451700" cy="6052777"/>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shinyproxy</a:t>
            </a:r>
          </a:p>
        </p:txBody>
      </p:sp>
      <p:pic>
        <p:nvPicPr>
          <p:cNvPr id="960" name="Image" descr="Image"/>
          <p:cNvPicPr>
            <a:picLocks noChangeAspect="1"/>
          </p:cNvPicPr>
          <p:nvPr/>
        </p:nvPicPr>
        <p:blipFill>
          <a:blip r:embed="rId2"/>
          <a:stretch>
            <a:fillRect/>
          </a:stretch>
        </p:blipFill>
        <p:spPr>
          <a:xfrm>
            <a:off x="3382036" y="6582823"/>
            <a:ext cx="2064100" cy="2064100"/>
          </a:xfrm>
          <a:prstGeom prst="rect">
            <a:avLst/>
          </a:prstGeom>
          <a:ln w="12700">
            <a:miter lim="400000"/>
          </a:ln>
        </p:spPr>
      </p:pic>
      <p:pic>
        <p:nvPicPr>
          <p:cNvPr id="961" name="Image" descr="Image"/>
          <p:cNvPicPr>
            <a:picLocks noChangeAspect="1"/>
          </p:cNvPicPr>
          <p:nvPr/>
        </p:nvPicPr>
        <p:blipFill>
          <a:blip r:embed="rId3"/>
          <a:stretch>
            <a:fillRect/>
          </a:stretch>
        </p:blipFill>
        <p:spPr>
          <a:xfrm>
            <a:off x="4345051" y="7035637"/>
            <a:ext cx="548874" cy="548873"/>
          </a:xfrm>
          <a:prstGeom prst="rect">
            <a:avLst/>
          </a:prstGeom>
          <a:ln w="12700">
            <a:miter lim="400000"/>
          </a:ln>
        </p:spPr>
      </p:pic>
      <p:pic>
        <p:nvPicPr>
          <p:cNvPr id="962" name="SafeCom_server.png" descr="SafeCom_server.png"/>
          <p:cNvPicPr>
            <a:picLocks noChangeAspect="1"/>
          </p:cNvPicPr>
          <p:nvPr/>
        </p:nvPicPr>
        <p:blipFill>
          <a:blip r:embed="rId4"/>
          <a:srcRect b="15082"/>
          <a:stretch>
            <a:fillRect/>
          </a:stretch>
        </p:blipFill>
        <p:spPr>
          <a:xfrm>
            <a:off x="16866492" y="5991888"/>
            <a:ext cx="3414180" cy="3091187"/>
          </a:xfrm>
          <a:prstGeom prst="rect">
            <a:avLst/>
          </a:prstGeom>
          <a:ln w="12700">
            <a:miter lim="400000"/>
          </a:ln>
        </p:spPr>
      </p:pic>
      <p:pic>
        <p:nvPicPr>
          <p:cNvPr id="963" name="SafeCom_server.png" descr="SafeCom_server.png"/>
          <p:cNvPicPr>
            <a:picLocks noChangeAspect="1"/>
          </p:cNvPicPr>
          <p:nvPr/>
        </p:nvPicPr>
        <p:blipFill>
          <a:blip r:embed="rId4"/>
          <a:srcRect b="15082"/>
          <a:stretch>
            <a:fillRect/>
          </a:stretch>
        </p:blipFill>
        <p:spPr>
          <a:xfrm>
            <a:off x="4953893" y="6069243"/>
            <a:ext cx="3414180" cy="3091188"/>
          </a:xfrm>
          <a:prstGeom prst="rect">
            <a:avLst/>
          </a:prstGeom>
          <a:ln w="12700">
            <a:miter lim="400000"/>
          </a:ln>
        </p:spPr>
      </p:pic>
      <p:pic>
        <p:nvPicPr>
          <p:cNvPr id="964" name="Image" descr="Image"/>
          <p:cNvPicPr>
            <a:picLocks noChangeAspect="1"/>
          </p:cNvPicPr>
          <p:nvPr/>
        </p:nvPicPr>
        <p:blipFill>
          <a:blip r:embed="rId3"/>
          <a:stretch>
            <a:fillRect/>
          </a:stretch>
        </p:blipFill>
        <p:spPr>
          <a:xfrm>
            <a:off x="7189851" y="7899237"/>
            <a:ext cx="548873" cy="548873"/>
          </a:xfrm>
          <a:prstGeom prst="rect">
            <a:avLst/>
          </a:prstGeom>
          <a:ln w="12700">
            <a:miter lim="400000"/>
          </a:ln>
        </p:spPr>
      </p:pic>
      <p:cxnSp>
        <p:nvCxnSpPr>
          <p:cNvPr id="965" name="Connection Line"/>
          <p:cNvCxnSpPr>
            <a:cxnSpLocks/>
            <a:stCxn id="958" idx="3"/>
            <a:endCxn id="959" idx="1"/>
          </p:cNvCxnSpPr>
          <p:nvPr/>
        </p:nvCxnSpPr>
        <p:spPr>
          <a:xfrm>
            <a:off x="8536199" y="7310074"/>
            <a:ext cx="7311602" cy="0"/>
          </a:xfrm>
          <a:prstGeom prst="straightConnector1">
            <a:avLst/>
          </a:prstGeom>
          <a:ln w="25400">
            <a:solidFill>
              <a:srgbClr val="5A5F5E"/>
            </a:solidFill>
            <a:miter lim="400000"/>
            <a:tailEnd type="triangle"/>
          </a:ln>
        </p:spPr>
      </p:cxnSp>
      <p:sp>
        <p:nvSpPr>
          <p:cNvPr id="966" name="Build a Docker Image"/>
          <p:cNvSpPr txBox="1"/>
          <p:nvPr/>
        </p:nvSpPr>
        <p:spPr>
          <a:xfrm>
            <a:off x="8682657" y="9661162"/>
            <a:ext cx="7018686"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Gill Sans"/>
                <a:ea typeface="Gill Sans"/>
                <a:cs typeface="Gill Sans"/>
                <a:sym typeface="Gill Sans"/>
              </a:defRPr>
            </a:lvl1pPr>
          </a:lstStyle>
          <a:p>
            <a:r>
              <a:t>Build a Docker Image</a:t>
            </a:r>
          </a:p>
        </p:txBody>
      </p:sp>
      <p:pic>
        <p:nvPicPr>
          <p:cNvPr id="967" name="RStudio_Hex_shiny.png" descr="RStudio_Hex_shiny.png"/>
          <p:cNvPicPr>
            <a:picLocks noChangeAspect="1"/>
          </p:cNvPicPr>
          <p:nvPr/>
        </p:nvPicPr>
        <p:blipFill>
          <a:blip r:embed="rId5"/>
          <a:stretch>
            <a:fillRect/>
          </a:stretch>
        </p:blipFill>
        <p:spPr>
          <a:xfrm>
            <a:off x="19309387" y="7855611"/>
            <a:ext cx="548873" cy="636126"/>
          </a:xfrm>
          <a:prstGeom prst="rect">
            <a:avLst/>
          </a:prstGeom>
          <a:ln w="12700">
            <a:miter lim="400000"/>
          </a:ln>
        </p:spPr>
      </p:pic>
      <p:pic>
        <p:nvPicPr>
          <p:cNvPr id="968" name="Image" descr="Image"/>
          <p:cNvPicPr>
            <a:picLocks noChangeAspect="1"/>
          </p:cNvPicPr>
          <p:nvPr/>
        </p:nvPicPr>
        <p:blipFill>
          <a:blip r:embed="rId6"/>
          <a:stretch>
            <a:fillRect/>
          </a:stretch>
        </p:blipFill>
        <p:spPr>
          <a:xfrm>
            <a:off x="11354171" y="7897165"/>
            <a:ext cx="1494970" cy="1494970"/>
          </a:xfrm>
          <a:prstGeom prst="rect">
            <a:avLst/>
          </a:prstGeom>
          <a:ln w="12700">
            <a:miter lim="400000"/>
          </a:ln>
        </p:spPr>
      </p:pic>
      <p:pic>
        <p:nvPicPr>
          <p:cNvPr id="969" name="Image" descr="Image"/>
          <p:cNvPicPr>
            <a:picLocks noChangeAspect="1"/>
          </p:cNvPicPr>
          <p:nvPr/>
        </p:nvPicPr>
        <p:blipFill>
          <a:blip r:embed="rId7"/>
          <a:stretch>
            <a:fillRect/>
          </a:stretch>
        </p:blipFill>
        <p:spPr>
          <a:xfrm>
            <a:off x="11783593" y="6992011"/>
            <a:ext cx="636126" cy="636126"/>
          </a:xfrm>
          <a:prstGeom prst="rect">
            <a:avLst/>
          </a:prstGeom>
          <a:ln w="12700">
            <a:miter lim="400000"/>
          </a:ln>
        </p:spPr>
      </p:pic>
      <p:sp>
        <p:nvSpPr>
          <p:cNvPr id="970" name="How do I deploy apps?"/>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extLst>
      <p:ext uri="{BB962C8B-B14F-4D97-AF65-F5344CB8AC3E}">
        <p14:creationId xmlns:p14="http://schemas.microsoft.com/office/powerpoint/2010/main" val="157548075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Intro to Github"/>
          <p:cNvSpPr txBox="1">
            <a:spLocks noGrp="1"/>
          </p:cNvSpPr>
          <p:nvPr>
            <p:ph type="body" idx="21"/>
          </p:nvPr>
        </p:nvSpPr>
        <p:spPr>
          <a:xfrm>
            <a:off x="3849885" y="1115674"/>
            <a:ext cx="16684229" cy="7133368"/>
          </a:xfrm>
          <a:prstGeom prst="rect">
            <a:avLst/>
          </a:prstGeom>
        </p:spPr>
        <p:txBody>
          <a:bodyPr/>
          <a:lstStyle>
            <a:lvl1pPr marL="0" indent="0" algn="r" defTabSz="800735">
              <a:spcBef>
                <a:spcPts val="6300"/>
              </a:spcBef>
              <a:buSzTx/>
              <a:buNone/>
              <a:defRPr sz="20370">
                <a:solidFill>
                  <a:srgbClr val="FFFFFF"/>
                </a:solidFill>
              </a:defRPr>
            </a:lvl1pPr>
          </a:lstStyle>
          <a:p>
            <a:r>
              <a:rPr dirty="0"/>
              <a:t>Intro to </a:t>
            </a:r>
            <a:r>
              <a:rPr dirty="0" err="1"/>
              <a:t>Github</a:t>
            </a:r>
            <a:endParaRPr dirty="0"/>
          </a:p>
        </p:txBody>
      </p:sp>
      <p:pic>
        <p:nvPicPr>
          <p:cNvPr id="186" name="85-853569_github-icon-white-png.png" descr="85-853569_github-icon-white-png.png"/>
          <p:cNvPicPr>
            <a:picLocks noChangeAspect="1"/>
          </p:cNvPicPr>
          <p:nvPr/>
        </p:nvPicPr>
        <p:blipFill>
          <a:blip r:embed="rId2"/>
          <a:stretch>
            <a:fillRect/>
          </a:stretch>
        </p:blipFill>
        <p:spPr>
          <a:xfrm>
            <a:off x="9146009" y="6858000"/>
            <a:ext cx="6091979" cy="6106285"/>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1377</TotalTime>
  <Words>4040</Words>
  <Application>Microsoft Office PowerPoint</Application>
  <PresentationFormat>Custom</PresentationFormat>
  <Paragraphs>623</Paragraphs>
  <Slides>89</Slides>
  <Notes>10</Notes>
  <HiddenSlides>0</HiddenSlides>
  <MMClips>12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89</vt:i4>
      </vt:variant>
    </vt:vector>
  </HeadingPairs>
  <TitlesOfParts>
    <vt:vector size="102" baseType="lpstr">
      <vt:lpstr>Arial</vt:lpstr>
      <vt:lpstr>Avenir Roman</vt:lpstr>
      <vt:lpstr>Courier</vt:lpstr>
      <vt:lpstr>Damascus Regular</vt:lpstr>
      <vt:lpstr>Gill Sans</vt:lpstr>
      <vt:lpstr>Gill Sans Light</vt:lpstr>
      <vt:lpstr>Helvetica</vt:lpstr>
      <vt:lpstr>Helvetica Neue</vt:lpstr>
      <vt:lpstr>Helvetica Neue Bold Condensed</vt:lpstr>
      <vt:lpstr>Lucida Grande</vt:lpstr>
      <vt:lpstr>Marker Felt</vt:lpstr>
      <vt:lpstr>Monaco</vt:lpstr>
      <vt:lpstr>Showroom</vt:lpstr>
      <vt:lpstr>PowerPoint Presentation</vt:lpstr>
      <vt:lpstr>PowerPoint Presentation</vt:lpstr>
      <vt:lpstr>PowerPoint Presentation</vt:lpstr>
      <vt:lpstr>PowerPoint Presentation</vt:lpstr>
      <vt:lpstr>About me</vt:lpstr>
      <vt:lpstr>course Schedule</vt:lpstr>
      <vt:lpstr>Assignments</vt:lpstr>
      <vt:lpstr>Office Hours</vt:lpstr>
      <vt:lpstr>PowerPoint Presentation</vt:lpstr>
      <vt:lpstr>PowerPoint Presentation</vt:lpstr>
      <vt:lpstr>What is github?</vt:lpstr>
      <vt:lpstr>Other version control</vt:lpstr>
      <vt:lpstr>PowerPoint Presentation</vt:lpstr>
      <vt:lpstr>PowerPoint Presentation</vt:lpstr>
      <vt:lpstr>PowerPoint Presentation</vt:lpstr>
      <vt:lpstr>PowerPoint Presentation</vt:lpstr>
      <vt:lpstr>PowerPoint Presentation</vt:lpstr>
      <vt:lpstr>R projects</vt:lpstr>
      <vt:lpstr>How do projects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the command 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saving your single file app</vt:lpstr>
      <vt:lpstr>saving your multiple file app</vt:lpstr>
      <vt:lpstr>PowerPoint Presentation</vt:lpstr>
      <vt:lpstr>PowerPoint Presentation</vt:lpstr>
      <vt:lpstr>shinyapps.io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16</cp:revision>
  <dcterms:modified xsi:type="dcterms:W3CDTF">2022-10-24T19:28:05Z</dcterms:modified>
</cp:coreProperties>
</file>